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17" r:id="rId2"/>
    <p:sldId id="523" r:id="rId3"/>
    <p:sldId id="588" r:id="rId4"/>
    <p:sldId id="589" r:id="rId5"/>
    <p:sldId id="593" r:id="rId6"/>
    <p:sldId id="600" r:id="rId7"/>
    <p:sldId id="601" r:id="rId8"/>
    <p:sldId id="583" r:id="rId9"/>
    <p:sldId id="587" r:id="rId10"/>
    <p:sldId id="595" r:id="rId11"/>
    <p:sldId id="596" r:id="rId12"/>
    <p:sldId id="599" r:id="rId13"/>
    <p:sldId id="573" r:id="rId14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C62"/>
    <a:srgbClr val="000099"/>
    <a:srgbClr val="660033"/>
    <a:srgbClr val="990033"/>
    <a:srgbClr val="993366"/>
    <a:srgbClr val="008000"/>
    <a:srgbClr val="969696"/>
    <a:srgbClr val="A8D4B0"/>
    <a:srgbClr val="FF0F0F"/>
    <a:srgbClr val="F0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9" autoAdjust="0"/>
    <p:restoredTop sz="99919" autoAdjust="0"/>
  </p:normalViewPr>
  <p:slideViewPr>
    <p:cSldViewPr snapToGrid="0">
      <p:cViewPr>
        <p:scale>
          <a:sx n="125" d="100"/>
          <a:sy n="125" d="100"/>
        </p:scale>
        <p:origin x="-1224" y="-24"/>
      </p:cViewPr>
      <p:guideLst>
        <p:guide orient="horz" pos="218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98" y="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6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3DFDAE14-3762-4336-828F-E7487728D305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755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6" y="9720755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9585D2C-3E9A-4201-9F66-0DE6A41C1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12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DE5B3F3-0019-4ECD-A986-59B44A2BD4EB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599" y="4862015"/>
            <a:ext cx="5680103" cy="4605085"/>
          </a:xfrm>
          <a:prstGeom prst="rect">
            <a:avLst/>
          </a:prstGeom>
        </p:spPr>
        <p:txBody>
          <a:bodyPr vert="horz" lIns="94759" tIns="47380" rIns="94759" bIns="4738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0506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1BC1B4F-0E62-4F95-9C7C-F9000CB438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665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4" y="193676"/>
            <a:ext cx="965202" cy="952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284" y="209748"/>
            <a:ext cx="841830" cy="900021"/>
          </a:xfrm>
          <a:prstGeom prst="rect">
            <a:avLst/>
          </a:prstGeom>
        </p:spPr>
      </p:pic>
      <p:pic>
        <p:nvPicPr>
          <p:cNvPr id="10" name="Рисунок 9" descr="https://www.keldysh.ru/syst/ipm-label/ipm-label.jpg"/>
          <p:cNvPicPr/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713887" y="188017"/>
            <a:ext cx="1408339" cy="9580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 userDrawn="1"/>
        </p:nvSpPr>
        <p:spPr>
          <a:xfrm>
            <a:off x="1930392" y="209748"/>
            <a:ext cx="40895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+mn-lt"/>
              </a:rPr>
              <a:t>Московский государственный университет им. М.В. Ломоносова</a:t>
            </a:r>
          </a:p>
          <a:p>
            <a:r>
              <a:rPr lang="ru-RU" sz="1100" dirty="0">
                <a:latin typeface="+mn-lt"/>
              </a:rPr>
              <a:t>Факультет Вычислительной</a:t>
            </a:r>
            <a:r>
              <a:rPr lang="ru-RU" sz="1100" baseline="0" dirty="0">
                <a:latin typeface="+mn-lt"/>
              </a:rPr>
              <a:t> математики и кибернетики</a:t>
            </a:r>
            <a:endParaRPr lang="ru-RU" sz="1100" dirty="0">
              <a:latin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023430" y="678882"/>
            <a:ext cx="4690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+mn-lt"/>
              </a:rPr>
              <a:t>Институт прикладной</a:t>
            </a:r>
            <a:r>
              <a:rPr lang="ru-RU" sz="1100" baseline="0" dirty="0">
                <a:latin typeface="+mn-lt"/>
              </a:rPr>
              <a:t> математики им. М.В. Келдыша </a:t>
            </a:r>
          </a:p>
          <a:p>
            <a:pPr algn="r"/>
            <a:r>
              <a:rPr lang="ru-RU" sz="1100" baseline="0" dirty="0">
                <a:latin typeface="+mn-lt"/>
              </a:rPr>
              <a:t>Российской академии наук</a:t>
            </a:r>
            <a:endParaRPr lang="ru-RU" sz="1100" dirty="0">
              <a:latin typeface="+mn-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567155" y="6602466"/>
            <a:ext cx="3672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+mn-lt"/>
              </a:rPr>
              <a:t>День открытых дверей МГУ, 28 марта 2023 г.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251825" y="6626905"/>
            <a:ext cx="89217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1D3F712-8796-4E9E-A675-1E861D5D211B}" type="slidenum">
              <a:rPr lang="ru-RU" altLang="ru-RU" sz="1200" b="1" smtClean="0">
                <a:solidFill>
                  <a:schemeClr val="bg1"/>
                </a:solidFill>
                <a:latin typeface="Calibri" pitchFamily="34" charset="0"/>
              </a:rPr>
              <a:pPr algn="ctr" eaLnBrk="1" hangingPunct="1">
                <a:defRPr/>
              </a:pPr>
              <a:t>‹#›</a:t>
            </a:fld>
            <a:r>
              <a:rPr lang="en-US" altLang="ru-RU" sz="1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ru-RU" altLang="ru-RU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5" y="217573"/>
            <a:ext cx="631370" cy="675013"/>
          </a:xfrm>
          <a:prstGeom prst="rect">
            <a:avLst/>
          </a:prstGeom>
        </p:spPr>
      </p:pic>
      <p:pic>
        <p:nvPicPr>
          <p:cNvPr id="9" name="Рисунок 8" descr="https://www.keldysh.ru/syst/ipm-label/ipm-label.jpg"/>
          <p:cNvPicPr/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910285" y="188018"/>
            <a:ext cx="1182915" cy="8207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9DD94D-15AA-5ECA-BAF5-B1293C9F72EC}"/>
              </a:ext>
            </a:extLst>
          </p:cNvPr>
          <p:cNvSpPr txBox="1"/>
          <p:nvPr userDrawn="1"/>
        </p:nvSpPr>
        <p:spPr>
          <a:xfrm>
            <a:off x="2567155" y="6602466"/>
            <a:ext cx="3672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+mn-lt"/>
              </a:rPr>
              <a:t>День открытых дверей МГУ, 28 марта 2023 г.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 descr="Логотип факультета ВМК МГУ"/>
          <p:cNvPicPr/>
          <p:nvPr userDrawn="1"/>
        </p:nvPicPr>
        <p:blipFill>
          <a:blip r:embed="rId2" cstate="print"/>
          <a:srcRect r="68223"/>
          <a:stretch>
            <a:fillRect/>
          </a:stretch>
        </p:blipFill>
        <p:spPr bwMode="auto">
          <a:xfrm>
            <a:off x="152398" y="318741"/>
            <a:ext cx="1960743" cy="39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CCF4D907-DF83-44AF-A548-48C7357191E9}"/>
              </a:ext>
            </a:extLst>
          </p:cNvPr>
          <p:cNvSpPr/>
          <p:nvPr userDrawn="1"/>
        </p:nvSpPr>
        <p:spPr>
          <a:xfrm>
            <a:off x="8626589" y="6425684"/>
            <a:ext cx="497813" cy="52526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28" name="Прямая соединительная линия 13"/>
          <p:cNvCxnSpPr>
            <a:cxnSpLocks noChangeShapeType="1"/>
          </p:cNvCxnSpPr>
          <p:nvPr userDrawn="1"/>
        </p:nvCxnSpPr>
        <p:spPr bwMode="auto">
          <a:xfrm>
            <a:off x="0" y="0"/>
            <a:ext cx="0" cy="6858000"/>
          </a:xfrm>
          <a:prstGeom prst="line">
            <a:avLst/>
          </a:prstGeom>
          <a:noFill/>
          <a:ln w="38100" algn="ctr">
            <a:gradFill>
              <a:gsLst>
                <a:gs pos="9000">
                  <a:srgbClr val="448275"/>
                </a:gs>
                <a:gs pos="0">
                  <a:srgbClr val="448275"/>
                </a:gs>
                <a:gs pos="33000">
                  <a:schemeClr val="tx2"/>
                </a:gs>
                <a:gs pos="100000">
                  <a:schemeClr val="tx2"/>
                </a:gs>
              </a:gsLst>
              <a:lin ang="5400000" scaled="0"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Прямая соединительная линия 13"/>
          <p:cNvCxnSpPr>
            <a:cxnSpLocks noChangeShapeType="1"/>
          </p:cNvCxnSpPr>
          <p:nvPr userDrawn="1"/>
        </p:nvCxnSpPr>
        <p:spPr bwMode="auto">
          <a:xfrm>
            <a:off x="9131399" y="0"/>
            <a:ext cx="0" cy="6858000"/>
          </a:xfrm>
          <a:prstGeom prst="line">
            <a:avLst/>
          </a:prstGeom>
          <a:noFill/>
          <a:ln w="38100" algn="ctr">
            <a:gradFill>
              <a:gsLst>
                <a:gs pos="9000">
                  <a:srgbClr val="448275"/>
                </a:gs>
                <a:gs pos="0">
                  <a:srgbClr val="448275"/>
                </a:gs>
                <a:gs pos="33000">
                  <a:schemeClr val="tx2"/>
                </a:gs>
                <a:gs pos="100000">
                  <a:schemeClr val="tx2"/>
                </a:gs>
              </a:gsLst>
              <a:lin ang="5400000" scaled="0"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61E236C-FE17-4A9B-A1AE-5EB0EF03A8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19592" y="6525344"/>
            <a:ext cx="497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EF56C8D5-1FD1-4742-99DE-39E0BEFD0035}" type="slidenum">
              <a:rPr lang="ru-RU" altLang="ru-RU" sz="1600" b="0" smtClean="0">
                <a:solidFill>
                  <a:schemeClr val="bg1"/>
                </a:solidFill>
                <a:latin typeface="Calibri" pitchFamily="34" charset="0"/>
              </a:rPr>
              <a:pPr algn="ctr" eaLnBrk="1" hangingPunct="1">
                <a:defRPr/>
              </a:pPr>
              <a:t>‹#›</a:t>
            </a:fld>
            <a:endParaRPr lang="ru-RU" altLang="ru-RU" sz="1600" b="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5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957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636190"/>
            <a:ext cx="9144000" cy="248798"/>
          </a:xfrm>
          <a:prstGeom prst="rect">
            <a:avLst/>
          </a:prstGeom>
          <a:solidFill>
            <a:srgbClr val="376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/>
              <a:t/>
            </a:r>
            <a:br>
              <a:rPr lang="ru-RU" sz="1200" b="1" dirty="0"/>
            </a:br>
            <a:endParaRPr lang="ru-RU" sz="12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74" r:id="rId2"/>
    <p:sldLayoutId id="2147483869" r:id="rId3"/>
    <p:sldLayoutId id="2147483888" r:id="rId4"/>
    <p:sldLayoutId id="2147483889" r:id="rId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5717" y="2105561"/>
            <a:ext cx="65017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1540000" algn="bl" rotWithShape="0">
                    <a:srgbClr val="376C62"/>
                  </a:outerShdw>
                </a:effectLst>
                <a:latin typeface="+mn-lt"/>
              </a:rPr>
              <a:t>Добро пожаловать</a:t>
            </a:r>
          </a:p>
          <a:p>
            <a:pPr algn="ctr"/>
            <a:r>
              <a:rPr lang="ru-RU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1540000" algn="bl" rotWithShape="0">
                    <a:srgbClr val="376C62"/>
                  </a:outerShdw>
                </a:effectLst>
                <a:latin typeface="+mn-lt"/>
              </a:rPr>
              <a:t>на факультет ВМК МГУ!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1540000" algn="bl" rotWithShape="0">
                  <a:srgbClr val="376C62"/>
                </a:outerShdw>
              </a:effectLst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9F660B-A2A2-6946-AF10-A24C5D972DA1}"/>
              </a:ext>
            </a:extLst>
          </p:cNvPr>
          <p:cNvSpPr txBox="1"/>
          <p:nvPr/>
        </p:nvSpPr>
        <p:spPr>
          <a:xfrm>
            <a:off x="1171004" y="3965330"/>
            <a:ext cx="680199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76C62"/>
                </a:solidFill>
                <a:latin typeface="+mn-lt"/>
              </a:rPr>
              <a:t>Т.К. </a:t>
            </a:r>
            <a:r>
              <a:rPr lang="ru-RU" sz="3200" b="1" dirty="0" err="1">
                <a:solidFill>
                  <a:srgbClr val="376C62"/>
                </a:solidFill>
                <a:latin typeface="+mn-lt"/>
              </a:rPr>
              <a:t>Козубская</a:t>
            </a:r>
            <a:endParaRPr lang="ru-RU" sz="3200" b="1" dirty="0">
              <a:solidFill>
                <a:srgbClr val="376C62"/>
              </a:solidFill>
              <a:latin typeface="+mn-lt"/>
            </a:endParaRPr>
          </a:p>
          <a:p>
            <a:pPr algn="ctr"/>
            <a:endParaRPr lang="ru-RU" sz="1000" b="1" dirty="0">
              <a:solidFill>
                <a:srgbClr val="376C62"/>
              </a:solidFill>
              <a:latin typeface="+mn-lt"/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ИПМ им. М.В. Келдыша РАН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Факультет ВМК, МГУ им. М.В. Ломоносова</a:t>
            </a:r>
          </a:p>
          <a:p>
            <a:endParaRPr lang="ru-RU" sz="3200" b="1" dirty="0">
              <a:solidFill>
                <a:srgbClr val="376C6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2096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7403" y="259583"/>
            <a:ext cx="434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76C62"/>
                </a:solidFill>
                <a:latin typeface="+mn-lt"/>
              </a:rPr>
              <a:t>Винтокрылые машины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759" y="1328790"/>
            <a:ext cx="722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+mn-lt"/>
              </a:rPr>
              <a:t>Аэроакустика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несущего винта вертолёта </a:t>
            </a:r>
            <a:r>
              <a:rPr lang="ru-RU" dirty="0">
                <a:latin typeface="+mn-lt"/>
              </a:rPr>
              <a:t>(НЦВ Миль и Камов)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D08DD54-BB49-D6CD-BDB0-57C976219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609"/>
            <a:ext cx="9103702" cy="41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6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7403" y="259583"/>
            <a:ext cx="434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76C62"/>
                </a:solidFill>
                <a:latin typeface="+mn-lt"/>
              </a:rPr>
              <a:t>Винтокрылые машины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759" y="1328790"/>
            <a:ext cx="740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+mn-lt"/>
              </a:rPr>
              <a:t>Аэроакустика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винта квадрокоптера </a:t>
            </a:r>
            <a:r>
              <a:rPr lang="en-US" dirty="0">
                <a:latin typeface="+mn-lt"/>
              </a:rPr>
              <a:t>(</a:t>
            </a:r>
            <a:r>
              <a:rPr lang="ru-RU" dirty="0">
                <a:latin typeface="+mn-lt"/>
              </a:rPr>
              <a:t>китайские партнеры)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5B7CD4-7770-B866-C82E-073E4E1D8F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98122"/>
            <a:ext cx="9166761" cy="414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9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0110" y="658959"/>
            <a:ext cx="7402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376C62"/>
                </a:solidFill>
                <a:latin typeface="+mn-lt"/>
              </a:rPr>
              <a:t>Межкафедральный</a:t>
            </a:r>
            <a:r>
              <a:rPr lang="ru-RU" sz="2800" b="1" dirty="0">
                <a:solidFill>
                  <a:srgbClr val="376C62"/>
                </a:solidFill>
                <a:latin typeface="+mn-lt"/>
              </a:rPr>
              <a:t> исследовательский центр</a:t>
            </a:r>
          </a:p>
          <a:p>
            <a:pPr algn="ctr"/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1540000" algn="bl" rotWithShape="0">
                    <a:srgbClr val="376C62"/>
                  </a:outerShdw>
                </a:effectLst>
              </a:rPr>
              <a:t>СУПРЕМУМ</a:t>
            </a:r>
            <a:r>
              <a:rPr lang="ru-RU" sz="2800" b="1" dirty="0">
                <a:solidFill>
                  <a:srgbClr val="376C62"/>
                </a:solidFill>
                <a:latin typeface="+mn-lt"/>
              </a:rPr>
              <a:t> на факультете ВМК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D11BC8-DDC6-E8EC-3B82-0D4CD079590A}"/>
              </a:ext>
            </a:extLst>
          </p:cNvPr>
          <p:cNvSpPr txBox="1"/>
          <p:nvPr/>
        </p:nvSpPr>
        <p:spPr>
          <a:xfrm>
            <a:off x="169865" y="5868181"/>
            <a:ext cx="872251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>
                <a:latin typeface="+mn-lt"/>
              </a:rPr>
              <a:t>В настоящее время в нашей группе в ИПМ</a:t>
            </a:r>
            <a:r>
              <a:rPr lang="en-US" sz="1700" dirty="0">
                <a:latin typeface="+mn-lt"/>
              </a:rPr>
              <a:t> </a:t>
            </a:r>
            <a:r>
              <a:rPr lang="ru-RU" sz="1700" dirty="0">
                <a:latin typeface="+mn-lt"/>
              </a:rPr>
              <a:t>занимаются научно-исследовательской работой: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+mn-lt"/>
              </a:rPr>
              <a:t>4 аспиранта и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4</a:t>
            </a:r>
            <a:r>
              <a:rPr lang="ru-RU" sz="2000" b="1" dirty="0">
                <a:solidFill>
                  <a:schemeClr val="tx2"/>
                </a:solidFill>
                <a:latin typeface="+mn-lt"/>
              </a:rPr>
              <a:t> студента факультета ВМК</a:t>
            </a:r>
          </a:p>
        </p:txBody>
      </p:sp>
      <p:pic>
        <p:nvPicPr>
          <p:cNvPr id="5" name="Рисунок 4" descr="Изображение выглядит как Веб-сай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950A451-FE02-3020-B5E1-20BE79D1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7" y="1613066"/>
            <a:ext cx="6506257" cy="42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19782" y="2062411"/>
            <a:ext cx="417024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rgbClr val="376C62"/>
                </a:solidFill>
                <a:latin typeface="+mn-lt"/>
              </a:rPr>
              <a:t>Спасибо!</a:t>
            </a:r>
          </a:p>
          <a:p>
            <a:pPr algn="ctr"/>
            <a:endParaRPr lang="ru-RU" sz="4400" b="1" dirty="0">
              <a:solidFill>
                <a:srgbClr val="376C62"/>
              </a:solidFill>
              <a:latin typeface="+mn-lt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До встречи на ВМК!</a:t>
            </a:r>
          </a:p>
        </p:txBody>
      </p:sp>
    </p:spTree>
    <p:extLst>
      <p:ext uri="{BB962C8B-B14F-4D97-AF65-F5344CB8AC3E}">
        <p14:creationId xmlns:p14="http://schemas.microsoft.com/office/powerpoint/2010/main" val="371554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54189" y="2113131"/>
            <a:ext cx="8660039" cy="105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endParaRPr lang="ru-RU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181" y="1274681"/>
            <a:ext cx="1922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76C62"/>
                </a:solidFill>
                <a:latin typeface="+mn-lt"/>
              </a:rPr>
              <a:t>Введение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1F7802D-73CE-69C3-2BBA-03047D165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81" y="2082152"/>
            <a:ext cx="6509467" cy="218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latin typeface="+mn-lt"/>
              </a:rPr>
              <a:t>Немного о поступлении и учёбе</a:t>
            </a:r>
          </a:p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latin typeface="+mn-lt"/>
              </a:rPr>
              <a:t>Где работают выпускники ВМК</a:t>
            </a:r>
          </a:p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latin typeface="+mn-lt"/>
              </a:rPr>
              <a:t>Чем может быть полезна моя презентация</a:t>
            </a:r>
          </a:p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  <a:p>
            <a:pPr>
              <a:spcAft>
                <a:spcPts val="300"/>
              </a:spcAft>
              <a:tabLst>
                <a:tab pos="476250" algn="l"/>
              </a:tabLst>
              <a:defRPr/>
            </a:pPr>
            <a:endParaRPr lang="en-GB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773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076" y="816614"/>
            <a:ext cx="85278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76C62"/>
                </a:solidFill>
                <a:latin typeface="+mn-lt"/>
              </a:rPr>
              <a:t>Институт прикладной математики им. М.В. Келдыша</a:t>
            </a:r>
          </a:p>
          <a:p>
            <a:pPr algn="ctr"/>
            <a:r>
              <a:rPr lang="ru-RU" sz="2800" b="1" dirty="0">
                <a:solidFill>
                  <a:srgbClr val="376C62"/>
                </a:solidFill>
                <a:latin typeface="+mn-lt"/>
              </a:rPr>
              <a:t>Российской академии наук</a:t>
            </a:r>
          </a:p>
        </p:txBody>
      </p:sp>
      <p:pic>
        <p:nvPicPr>
          <p:cNvPr id="6" name="Рисунок 5" descr="Изображение выглядит как Веб-сай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EBD386C-E384-162E-28C0-C4DAD9D4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721"/>
            <a:ext cx="6364560" cy="4748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BF73D-4E3A-8593-4CCE-BD4EF2A4B00C}"/>
              </a:ext>
            </a:extLst>
          </p:cNvPr>
          <p:cNvSpPr txBox="1"/>
          <p:nvPr/>
        </p:nvSpPr>
        <p:spPr>
          <a:xfrm>
            <a:off x="6866650" y="1770721"/>
            <a:ext cx="177702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n-lt"/>
              </a:rPr>
              <a:t>Келдыш М.В.</a:t>
            </a:r>
          </a:p>
          <a:p>
            <a:r>
              <a:rPr lang="ru-RU" sz="1600" b="1" dirty="0">
                <a:latin typeface="+mn-lt"/>
              </a:rPr>
              <a:t>Тихонов А.Н.</a:t>
            </a:r>
          </a:p>
          <a:p>
            <a:r>
              <a:rPr lang="ru-RU" sz="1600" b="1" dirty="0">
                <a:latin typeface="+mn-lt"/>
              </a:rPr>
              <a:t>Самарский А.А.</a:t>
            </a:r>
          </a:p>
          <a:p>
            <a:r>
              <a:rPr lang="ru-RU" sz="1600" b="1" dirty="0">
                <a:latin typeface="+mn-lt"/>
              </a:rPr>
              <a:t>Гельфанд И.М.</a:t>
            </a:r>
          </a:p>
          <a:p>
            <a:r>
              <a:rPr lang="ru-RU" sz="1600" b="1" dirty="0">
                <a:latin typeface="+mn-lt"/>
              </a:rPr>
              <a:t>Зельдович Я.Б.</a:t>
            </a:r>
          </a:p>
          <a:p>
            <a:r>
              <a:rPr lang="ru-RU" sz="1600" b="1" dirty="0">
                <a:latin typeface="+mn-lt"/>
              </a:rPr>
              <a:t>Ляпунов А.А.</a:t>
            </a:r>
          </a:p>
          <a:p>
            <a:r>
              <a:rPr lang="ru-RU" sz="1600" b="1" dirty="0">
                <a:latin typeface="+mn-lt"/>
              </a:rPr>
              <a:t>Яненко Н.Н.</a:t>
            </a:r>
          </a:p>
          <a:p>
            <a:r>
              <a:rPr lang="ru-RU" sz="1600" b="1" dirty="0">
                <a:latin typeface="+mn-lt"/>
              </a:rPr>
              <a:t>Яблонский С.В.</a:t>
            </a:r>
          </a:p>
          <a:p>
            <a:r>
              <a:rPr lang="ru-RU" sz="1600" b="1" dirty="0">
                <a:latin typeface="+mn-lt"/>
              </a:rPr>
              <a:t>Бабенко К.И.</a:t>
            </a:r>
          </a:p>
          <a:p>
            <a:r>
              <a:rPr lang="ru-RU" sz="1600" b="1" dirty="0">
                <a:latin typeface="+mn-lt"/>
              </a:rPr>
              <a:t>Годунов С.К.</a:t>
            </a:r>
          </a:p>
          <a:p>
            <a:r>
              <a:rPr lang="ru-RU" sz="1600" b="1" dirty="0" err="1">
                <a:latin typeface="+mn-lt"/>
              </a:rPr>
              <a:t>Охоцимский</a:t>
            </a:r>
            <a:r>
              <a:rPr lang="ru-RU" sz="1600" b="1" dirty="0">
                <a:latin typeface="+mn-lt"/>
              </a:rPr>
              <a:t> Д.Е.</a:t>
            </a:r>
          </a:p>
          <a:p>
            <a:r>
              <a:rPr lang="ru-RU" sz="1600" b="1" dirty="0">
                <a:latin typeface="+mn-lt"/>
              </a:rPr>
              <a:t>Белецкий В.В.</a:t>
            </a:r>
          </a:p>
          <a:p>
            <a:r>
              <a:rPr lang="ru-RU" sz="1600" b="1" dirty="0">
                <a:latin typeface="+mn-lt"/>
              </a:rPr>
              <a:t>Забродин А.В.</a:t>
            </a:r>
          </a:p>
          <a:p>
            <a:r>
              <a:rPr lang="ru-RU" sz="1600" b="1" dirty="0">
                <a:latin typeface="+mn-lt"/>
              </a:rPr>
              <a:t>Энеев Т.М.</a:t>
            </a:r>
          </a:p>
          <a:p>
            <a:r>
              <a:rPr lang="ru-RU" sz="1600" b="1" dirty="0">
                <a:latin typeface="+mn-lt"/>
              </a:rPr>
              <a:t>Аким Э.Л.</a:t>
            </a:r>
          </a:p>
          <a:p>
            <a:r>
              <a:rPr lang="ru-RU" sz="1600" b="1" dirty="0">
                <a:latin typeface="+mn-lt"/>
              </a:rPr>
              <a:t>Маров М.Я.</a:t>
            </a:r>
          </a:p>
          <a:p>
            <a:r>
              <a:rPr lang="ru-RU" sz="1600" b="1" dirty="0">
                <a:latin typeface="+mn-lt"/>
              </a:rPr>
              <a:t>Курдюмов С.П.</a:t>
            </a:r>
          </a:p>
          <a:p>
            <a:r>
              <a:rPr lang="ru-RU" sz="1600" b="1" dirty="0">
                <a:latin typeface="+mn-lt"/>
              </a:rPr>
              <a:t>Попов Ю.П.</a:t>
            </a:r>
          </a:p>
          <a:p>
            <a:r>
              <a:rPr lang="ru-RU" sz="1600" b="1" dirty="0" err="1">
                <a:latin typeface="+mn-lt"/>
              </a:rPr>
              <a:t>Четверушкин</a:t>
            </a:r>
            <a:r>
              <a:rPr lang="ru-RU" sz="1600" b="1" dirty="0">
                <a:latin typeface="+mn-lt"/>
              </a:rPr>
              <a:t> Б.Н.</a:t>
            </a:r>
          </a:p>
          <a:p>
            <a:endParaRPr lang="ru-RU" dirty="0">
              <a:latin typeface="+mn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6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076" y="816614"/>
            <a:ext cx="894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76C62"/>
                </a:solidFill>
                <a:latin typeface="+mn-lt"/>
              </a:rPr>
              <a:t>Сектор Вычислительной аэродинамики и </a:t>
            </a:r>
            <a:r>
              <a:rPr lang="ru-RU" sz="2800" b="1" dirty="0" err="1">
                <a:solidFill>
                  <a:srgbClr val="376C62"/>
                </a:solidFill>
                <a:latin typeface="+mn-lt"/>
              </a:rPr>
              <a:t>аэроакустики</a:t>
            </a:r>
            <a:r>
              <a:rPr lang="ru-RU" sz="2800" b="1" dirty="0">
                <a:solidFill>
                  <a:srgbClr val="376C62"/>
                </a:solidFill>
                <a:latin typeface="+mn-lt"/>
              </a:rPr>
              <a:t> </a:t>
            </a:r>
          </a:p>
        </p:txBody>
      </p:sp>
      <p:pic>
        <p:nvPicPr>
          <p:cNvPr id="4" name="Рисунок 3" descr="Изображение выглядит как Веб-сай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E611213-1A5A-BE94-9692-198FF3899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6" y="1339834"/>
            <a:ext cx="7882759" cy="484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076" y="816614"/>
            <a:ext cx="894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76C62"/>
                </a:solidFill>
                <a:latin typeface="+mn-lt"/>
              </a:rPr>
              <a:t>Сектор Вычислительной аэродинамики и </a:t>
            </a:r>
            <a:r>
              <a:rPr lang="ru-RU" sz="2800" b="1" dirty="0" err="1">
                <a:solidFill>
                  <a:srgbClr val="376C62"/>
                </a:solidFill>
                <a:latin typeface="+mn-lt"/>
              </a:rPr>
              <a:t>аэроакустики</a:t>
            </a:r>
            <a:r>
              <a:rPr lang="ru-RU" sz="2800" b="1" dirty="0">
                <a:solidFill>
                  <a:srgbClr val="376C62"/>
                </a:solidFill>
                <a:latin typeface="+mn-lt"/>
              </a:rPr>
              <a:t>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8005A64-2EF7-30E6-CFD1-97CA07E6C701}"/>
              </a:ext>
            </a:extLst>
          </p:cNvPr>
          <p:cNvGrpSpPr/>
          <p:nvPr/>
        </p:nvGrpSpPr>
        <p:grpSpPr>
          <a:xfrm>
            <a:off x="507046" y="1412486"/>
            <a:ext cx="5606435" cy="4706350"/>
            <a:chOff x="507046" y="1412486"/>
            <a:chExt cx="5606435" cy="47063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5C243F26-9216-3D91-661C-7711620F6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46" y="1412486"/>
              <a:ext cx="3098001" cy="470634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045B7BF-D1E2-32E8-1ACC-76346C491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938" y="1412487"/>
              <a:ext cx="2665543" cy="470634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C6074C-8E02-454B-6C74-93EE902B24B0}"/>
              </a:ext>
            </a:extLst>
          </p:cNvPr>
          <p:cNvSpPr txBox="1"/>
          <p:nvPr/>
        </p:nvSpPr>
        <p:spPr>
          <a:xfrm>
            <a:off x="6578380" y="1412486"/>
            <a:ext cx="2360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+mn-lt"/>
              </a:rPr>
              <a:t>12 постоянных</a:t>
            </a:r>
          </a:p>
          <a:p>
            <a:r>
              <a:rPr lang="ru-RU" b="1" dirty="0">
                <a:latin typeface="+mn-lt"/>
              </a:rPr>
              <a:t>научных сотрудников</a:t>
            </a:r>
          </a:p>
          <a:p>
            <a:endParaRPr lang="ru-RU" b="1" dirty="0">
              <a:latin typeface="+mn-lt"/>
            </a:endParaRPr>
          </a:p>
          <a:p>
            <a:r>
              <a:rPr lang="ru-RU" b="1" dirty="0">
                <a:latin typeface="+mn-lt"/>
              </a:rPr>
              <a:t>+ 15-20 человек</a:t>
            </a:r>
          </a:p>
          <a:p>
            <a:r>
              <a:rPr lang="ru-RU" b="1" dirty="0">
                <a:latin typeface="+mn-lt"/>
              </a:rPr>
              <a:t>во ВНИЛ АЭРО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23E3E5DC-A8A3-C072-3ACF-0C86CAAD8A7A}"/>
              </a:ext>
            </a:extLst>
          </p:cNvPr>
          <p:cNvGrpSpPr/>
          <p:nvPr/>
        </p:nvGrpSpPr>
        <p:grpSpPr>
          <a:xfrm>
            <a:off x="1797271" y="1524001"/>
            <a:ext cx="4420804" cy="4615196"/>
            <a:chOff x="1797271" y="1524001"/>
            <a:chExt cx="4420804" cy="4615196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0A1727C8-8A7C-AECD-06E8-DE2F65076195}"/>
                </a:ext>
              </a:extLst>
            </p:cNvPr>
            <p:cNvSpPr/>
            <p:nvPr/>
          </p:nvSpPr>
          <p:spPr>
            <a:xfrm>
              <a:off x="1797271" y="1524001"/>
              <a:ext cx="1437366" cy="69368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92E6FB44-51A8-D044-B673-318E7075E263}"/>
                </a:ext>
              </a:extLst>
            </p:cNvPr>
            <p:cNvSpPr/>
            <p:nvPr/>
          </p:nvSpPr>
          <p:spPr>
            <a:xfrm>
              <a:off x="1797271" y="2298798"/>
              <a:ext cx="1437366" cy="69368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322475CE-0257-7741-1895-72B53AA89AB9}"/>
                </a:ext>
              </a:extLst>
            </p:cNvPr>
            <p:cNvSpPr/>
            <p:nvPr/>
          </p:nvSpPr>
          <p:spPr>
            <a:xfrm>
              <a:off x="1797271" y="4598276"/>
              <a:ext cx="1437366" cy="69368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F0DF4448-D015-9794-7E5C-D9695FA62632}"/>
                </a:ext>
              </a:extLst>
            </p:cNvPr>
            <p:cNvSpPr/>
            <p:nvPr/>
          </p:nvSpPr>
          <p:spPr>
            <a:xfrm>
              <a:off x="4755644" y="3903789"/>
              <a:ext cx="1437366" cy="69368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DB804A78-BA2B-50DD-0955-F2B890688ACE}"/>
                </a:ext>
              </a:extLst>
            </p:cNvPr>
            <p:cNvSpPr/>
            <p:nvPr/>
          </p:nvSpPr>
          <p:spPr>
            <a:xfrm>
              <a:off x="4780709" y="4664872"/>
              <a:ext cx="1437366" cy="69368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9DA988F4-F230-6EF6-5B7B-DEEC9CA1157D}"/>
                </a:ext>
              </a:extLst>
            </p:cNvPr>
            <p:cNvSpPr/>
            <p:nvPr/>
          </p:nvSpPr>
          <p:spPr>
            <a:xfrm>
              <a:off x="4755644" y="5445513"/>
              <a:ext cx="1437366" cy="69368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CA084354-48FE-C17D-A6CF-85E827E91D6A}"/>
                </a:ext>
              </a:extLst>
            </p:cNvPr>
            <p:cNvSpPr/>
            <p:nvPr/>
          </p:nvSpPr>
          <p:spPr>
            <a:xfrm>
              <a:off x="1797271" y="3088840"/>
              <a:ext cx="1437366" cy="69368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768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076" y="816614"/>
            <a:ext cx="8863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76C62"/>
                </a:solidFill>
                <a:latin typeface="+mn-lt"/>
              </a:rPr>
              <a:t>Сектор Вычислительной аэродинамики и </a:t>
            </a:r>
            <a:r>
              <a:rPr lang="ru-RU" sz="2800" b="1" dirty="0" err="1">
                <a:solidFill>
                  <a:srgbClr val="376C62"/>
                </a:solidFill>
                <a:latin typeface="+mn-lt"/>
              </a:rPr>
              <a:t>аэроакустики</a:t>
            </a:r>
            <a:endParaRPr lang="ru-RU" sz="2800" b="1" dirty="0">
              <a:solidFill>
                <a:srgbClr val="376C62"/>
              </a:solidFill>
              <a:latin typeface="+mn-lt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Что мы делаем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469691-8104-CA4E-8184-48158209691E}"/>
              </a:ext>
            </a:extLst>
          </p:cNvPr>
          <p:cNvSpPr txBox="1"/>
          <p:nvPr/>
        </p:nvSpPr>
        <p:spPr>
          <a:xfrm>
            <a:off x="308076" y="2166108"/>
            <a:ext cx="86572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Развиваем старые и придумываем новые </a:t>
            </a:r>
          </a:p>
          <a:p>
            <a:r>
              <a:rPr lang="ru-RU" dirty="0">
                <a:latin typeface="+mn-lt"/>
              </a:rPr>
              <a:t>математические модели, численные методы и другие вычислительные технологии</a:t>
            </a:r>
          </a:p>
          <a:p>
            <a:r>
              <a:rPr lang="ru-RU" dirty="0">
                <a:latin typeface="+mn-lt"/>
              </a:rPr>
              <a:t>для  численного моделирования задач газовой динамики, а, точнее,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задач аэродинамики и 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аэроакустики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ориентированных на авиационные приложения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DE7CC1-6751-9100-48DF-0BD4157FB60F}"/>
              </a:ext>
            </a:extLst>
          </p:cNvPr>
          <p:cNvSpPr txBox="1"/>
          <p:nvPr/>
        </p:nvSpPr>
        <p:spPr>
          <a:xfrm>
            <a:off x="308076" y="3905517"/>
            <a:ext cx="86572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Работаем на самых мощных в России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суперкомпьютерах и вычислительных кластерах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4EE396-F83B-DC14-4211-E346D6FB16D9}"/>
              </a:ext>
            </a:extLst>
          </p:cNvPr>
          <p:cNvSpPr txBox="1"/>
          <p:nvPr/>
        </p:nvSpPr>
        <p:spPr>
          <a:xfrm>
            <a:off x="308076" y="4783151"/>
            <a:ext cx="86572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С их помощью решаем сложные прикладные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задачи, связанные с созданием новых летательных аппаратов: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самолетов, вертолетов, ракет космического назначения, …</a:t>
            </a:r>
          </a:p>
        </p:txBody>
      </p:sp>
    </p:spTree>
    <p:extLst>
      <p:ext uri="{BB962C8B-B14F-4D97-AF65-F5344CB8AC3E}">
        <p14:creationId xmlns:p14="http://schemas.microsoft.com/office/powerpoint/2010/main" val="327404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725BCB-6DE3-D4E8-7684-3045FC9E375B}"/>
              </a:ext>
            </a:extLst>
          </p:cNvPr>
          <p:cNvSpPr txBox="1"/>
          <p:nvPr/>
        </p:nvSpPr>
        <p:spPr>
          <a:xfrm>
            <a:off x="514345" y="2098267"/>
            <a:ext cx="86572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Обучаем студентов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ведущих российских вузов: МГУ, МФТИ, МВТУ им. Баумана, ..</a:t>
            </a:r>
          </a:p>
          <a:p>
            <a:r>
              <a:rPr lang="ru-RU" dirty="0">
                <a:latin typeface="+mn-lt"/>
              </a:rPr>
              <a:t>и занимаемся с ними научно-исследовательской работой</a:t>
            </a:r>
            <a:r>
              <a:rPr lang="ru-RU" sz="2000" dirty="0">
                <a:latin typeface="+mn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0E1D0C-62B8-EB79-0ECE-C6EC70BD3286}"/>
              </a:ext>
            </a:extLst>
          </p:cNvPr>
          <p:cNvSpPr txBox="1"/>
          <p:nvPr/>
        </p:nvSpPr>
        <p:spPr>
          <a:xfrm>
            <a:off x="486752" y="3332423"/>
            <a:ext cx="865724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Проводим регулярные научные мероприятия:</a:t>
            </a:r>
          </a:p>
          <a:p>
            <a:endParaRPr lang="ru-RU" sz="400" dirty="0">
              <a:latin typeface="+mn-lt"/>
            </a:endParaRPr>
          </a:p>
          <a:p>
            <a:r>
              <a:rPr lang="ru-RU" sz="1900" b="1" dirty="0">
                <a:solidFill>
                  <a:srgbClr val="002060"/>
                </a:solidFill>
                <a:latin typeface="+mn-lt"/>
              </a:rPr>
              <a:t>   российские и международные конференции</a:t>
            </a:r>
          </a:p>
          <a:p>
            <a:r>
              <a:rPr lang="ru-RU" sz="1900" b="1" dirty="0">
                <a:solidFill>
                  <a:srgbClr val="002060"/>
                </a:solidFill>
                <a:latin typeface="+mn-lt"/>
              </a:rPr>
              <a:t>   «Вычислительный эксперимент в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аэроакустике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и аэродинамике» </a:t>
            </a:r>
          </a:p>
          <a:p>
            <a:r>
              <a:rPr lang="ru-RU" sz="1900" b="1" dirty="0">
                <a:solidFill>
                  <a:srgbClr val="002060"/>
                </a:solidFill>
                <a:latin typeface="+mn-lt"/>
              </a:rPr>
              <a:t>    (Светлогорск Калининградской области),</a:t>
            </a:r>
          </a:p>
          <a:p>
            <a:r>
              <a:rPr lang="ru-RU" sz="1900" b="1" dirty="0">
                <a:solidFill>
                  <a:srgbClr val="002060"/>
                </a:solidFill>
                <a:latin typeface="+mn-lt"/>
              </a:rPr>
              <a:t>   ежегодные слёты разработчиков отечественных </a:t>
            </a:r>
            <a:r>
              <a:rPr lang="en-US" sz="1900" b="1" dirty="0">
                <a:solidFill>
                  <a:srgbClr val="002060"/>
                </a:solidFill>
                <a:latin typeface="+mn-lt"/>
              </a:rPr>
              <a:t>CFD 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кодов (</a:t>
            </a:r>
            <a:r>
              <a:rPr lang="en-US" sz="1900" b="1" dirty="0">
                <a:solidFill>
                  <a:srgbClr val="002060"/>
                </a:solidFill>
                <a:latin typeface="+mn-lt"/>
              </a:rPr>
              <a:t>CFD 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Уикенды)</a:t>
            </a:r>
          </a:p>
          <a:p>
            <a:r>
              <a:rPr lang="ru-RU" sz="1900" b="1" dirty="0">
                <a:solidFill>
                  <a:srgbClr val="002060"/>
                </a:solidFill>
                <a:latin typeface="+mn-lt"/>
              </a:rPr>
              <a:t>    (Москва, ИПМ)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3747AF-866B-39B2-3E26-FC17AF48A9B0}"/>
              </a:ext>
            </a:extLst>
          </p:cNvPr>
          <p:cNvSpPr txBox="1"/>
          <p:nvPr/>
        </p:nvSpPr>
        <p:spPr>
          <a:xfrm>
            <a:off x="308076" y="816614"/>
            <a:ext cx="8863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76C62"/>
                </a:solidFill>
                <a:latin typeface="+mn-lt"/>
              </a:rPr>
              <a:t>Сектор Вычислительной аэродинамики и </a:t>
            </a:r>
            <a:r>
              <a:rPr lang="ru-RU" sz="2800" b="1" dirty="0" err="1">
                <a:solidFill>
                  <a:srgbClr val="376C62"/>
                </a:solidFill>
                <a:latin typeface="+mn-lt"/>
              </a:rPr>
              <a:t>аэроакустики</a:t>
            </a:r>
            <a:endParaRPr lang="ru-RU" sz="2800" b="1" dirty="0">
              <a:solidFill>
                <a:srgbClr val="376C62"/>
              </a:solidFill>
              <a:latin typeface="+mn-lt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Что мы делаем (2)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C278DF-0E95-7609-A79E-B41DA6C194CB}"/>
              </a:ext>
            </a:extLst>
          </p:cNvPr>
          <p:cNvSpPr txBox="1"/>
          <p:nvPr/>
        </p:nvSpPr>
        <p:spPr>
          <a:xfrm>
            <a:off x="411210" y="5278074"/>
            <a:ext cx="865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Сами участвуем в различных научных конференциях и форумах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2F0F4B-1777-69F1-6F6B-AB69CD1952F3}"/>
              </a:ext>
            </a:extLst>
          </p:cNvPr>
          <p:cNvSpPr txBox="1"/>
          <p:nvPr/>
        </p:nvSpPr>
        <p:spPr>
          <a:xfrm>
            <a:off x="486752" y="5700231"/>
            <a:ext cx="865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И, конечно же, пишем научные статьи..</a:t>
            </a:r>
          </a:p>
        </p:txBody>
      </p:sp>
    </p:spTree>
    <p:extLst>
      <p:ext uri="{BB962C8B-B14F-4D97-AF65-F5344CB8AC3E}">
        <p14:creationId xmlns:p14="http://schemas.microsoft.com/office/powerpoint/2010/main" val="10084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060" y="249273"/>
            <a:ext cx="2674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76C62"/>
                </a:solidFill>
                <a:latin typeface="+mn-lt"/>
              </a:rPr>
              <a:t>Самолёты</a:t>
            </a:r>
          </a:p>
        </p:txBody>
      </p:sp>
      <p:pic>
        <p:nvPicPr>
          <p:cNvPr id="4" name="30p30n_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089" y="1001486"/>
            <a:ext cx="5134426" cy="3209016"/>
          </a:xfrm>
          <a:prstGeom prst="rect">
            <a:avLst/>
          </a:prstGeom>
        </p:spPr>
      </p:pic>
      <p:pic>
        <p:nvPicPr>
          <p:cNvPr id="6" name="30p30n_dpd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7347" y="3327401"/>
            <a:ext cx="5134426" cy="3209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3487" y="1001486"/>
            <a:ext cx="33016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Крыло</a:t>
            </a: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с предкрылком и закрылком</a:t>
            </a:r>
          </a:p>
          <a:p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(Гражданские самолёты Сухого,</a:t>
            </a:r>
          </a:p>
          <a:p>
            <a:r>
              <a:rPr lang="ru-RU" dirty="0">
                <a:latin typeface="+mn-lt"/>
              </a:rPr>
              <a:t>ныне филиал Иркута, и МАИ)</a:t>
            </a:r>
          </a:p>
        </p:txBody>
      </p:sp>
    </p:spTree>
    <p:extLst>
      <p:ext uri="{BB962C8B-B14F-4D97-AF65-F5344CB8AC3E}">
        <p14:creationId xmlns:p14="http://schemas.microsoft.com/office/powerpoint/2010/main" val="46118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060" y="249273"/>
            <a:ext cx="2674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76C62"/>
                </a:solidFill>
                <a:latin typeface="+mn-lt"/>
              </a:rPr>
              <a:t>Самолёты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075" y="1054778"/>
            <a:ext cx="586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Струя двухконтурного двигателя </a:t>
            </a:r>
            <a:r>
              <a:rPr lang="ru-RU" dirty="0">
                <a:latin typeface="+mn-lt"/>
              </a:rPr>
              <a:t>(ЦАГИ и ИТПМ СО РАН)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46075" y="3897313"/>
            <a:ext cx="8797925" cy="2160587"/>
            <a:chOff x="346075" y="3897313"/>
            <a:chExt cx="8797925" cy="2160587"/>
          </a:xfrm>
        </p:grpSpPr>
        <p:pic>
          <p:nvPicPr>
            <p:cNvPr id="8" name="Рисунок 5">
              <a:extLst>
                <a:ext uri="{FF2B5EF4-FFF2-40B4-BE49-F238E27FC236}">
                  <a16:creationId xmlns:a16="http://schemas.microsoft.com/office/drawing/2014/main" xmlns="" id="{0EC033A7-7BAD-4EDC-980A-22123238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" y="3897313"/>
              <a:ext cx="4319587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6">
              <a:extLst>
                <a:ext uri="{FF2B5EF4-FFF2-40B4-BE49-F238E27FC236}">
                  <a16:creationId xmlns:a16="http://schemas.microsoft.com/office/drawing/2014/main" xmlns="" id="{5A525C42-7320-4F4E-8DA5-5B37468A8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412" y="3897313"/>
              <a:ext cx="4319588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D47EADB1-DF3B-4793-8E1A-67552F30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97" y="1160553"/>
            <a:ext cx="2113965" cy="226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E7EE1AEC-1016-4E0A-8B7E-6ABD5FCE2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59" y="1644841"/>
            <a:ext cx="4454828" cy="17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CEAA2016RU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6248</TotalTime>
  <Words>384</Words>
  <Application>Microsoft Office PowerPoint</Application>
  <PresentationFormat>Экран (4:3)</PresentationFormat>
  <Paragraphs>86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CEAA2016RUS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Зива</cp:lastModifiedBy>
  <cp:revision>724</cp:revision>
  <dcterms:created xsi:type="dcterms:W3CDTF">2016-08-22T09:04:23Z</dcterms:created>
  <dcterms:modified xsi:type="dcterms:W3CDTF">2023-03-28T13:09:56Z</dcterms:modified>
</cp:coreProperties>
</file>