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93" r:id="rId1"/>
  </p:sldMasterIdLst>
  <p:notesMasterIdLst>
    <p:notesMasterId r:id="rId27"/>
  </p:notesMasterIdLst>
  <p:handoutMasterIdLst>
    <p:handoutMasterId r:id="rId28"/>
  </p:handoutMasterIdLst>
  <p:sldIdLst>
    <p:sldId id="579" r:id="rId2"/>
    <p:sldId id="386" r:id="rId3"/>
    <p:sldId id="337" r:id="rId4"/>
    <p:sldId id="580" r:id="rId5"/>
    <p:sldId id="581" r:id="rId6"/>
    <p:sldId id="583" r:id="rId7"/>
    <p:sldId id="585" r:id="rId8"/>
    <p:sldId id="611" r:id="rId9"/>
    <p:sldId id="607" r:id="rId10"/>
    <p:sldId id="586" r:id="rId11"/>
    <p:sldId id="589" r:id="rId12"/>
    <p:sldId id="591" r:id="rId13"/>
    <p:sldId id="592" r:id="rId14"/>
    <p:sldId id="603" r:id="rId15"/>
    <p:sldId id="604" r:id="rId16"/>
    <p:sldId id="601" r:id="rId17"/>
    <p:sldId id="602" r:id="rId18"/>
    <p:sldId id="594" r:id="rId19"/>
    <p:sldId id="600" r:id="rId20"/>
    <p:sldId id="595" r:id="rId21"/>
    <p:sldId id="597" r:id="rId22"/>
    <p:sldId id="596" r:id="rId23"/>
    <p:sldId id="598" r:id="rId24"/>
    <p:sldId id="599" r:id="rId25"/>
    <p:sldId id="588" r:id="rId26"/>
  </p:sldIdLst>
  <p:sldSz cx="9144000" cy="6858000" type="screen4x3"/>
  <p:notesSz cx="6858000" cy="9144000"/>
  <p:embeddedFontLst>
    <p:embeddedFont>
      <p:font typeface="Times New Roman CYR" pitchFamily="18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905CD"/>
    <a:srgbClr val="FFCC00"/>
    <a:srgbClr val="F8F204"/>
    <a:srgbClr val="CCECFF"/>
    <a:srgbClr val="CCFFCC"/>
    <a:srgbClr val="FFFFFF"/>
    <a:srgbClr val="99CC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684" autoAdjust="0"/>
    <p:restoredTop sz="96683" autoAdjust="0"/>
  </p:normalViewPr>
  <p:slideViewPr>
    <p:cSldViewPr>
      <p:cViewPr>
        <p:scale>
          <a:sx n="44" d="100"/>
          <a:sy n="44" d="100"/>
        </p:scale>
        <p:origin x="-2384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</a:defRPr>
            </a:lvl1pPr>
          </a:lstStyle>
          <a:p>
            <a:pPr>
              <a:defRPr/>
            </a:pPr>
            <a:r>
              <a:rPr lang="en-US"/>
              <a:t>06.02.02    About VMK faculty</a:t>
            </a:r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 CYR" charset="-52"/>
              </a:defRPr>
            </a:lvl1pPr>
          </a:lstStyle>
          <a:p>
            <a:pPr>
              <a:defRPr/>
            </a:pPr>
            <a:fld id="{5E9F8B70-87B1-4A8C-B071-02E22B5F2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35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</a:defRPr>
            </a:lvl1pPr>
          </a:lstStyle>
          <a:p>
            <a:pPr>
              <a:defRPr/>
            </a:pPr>
            <a:r>
              <a:rPr lang="ru-RU"/>
              <a:t>06.02.02    About VMK faculty</a:t>
            </a:r>
          </a:p>
        </p:txBody>
      </p:sp>
      <p:sp>
        <p:nvSpPr>
          <p:cNvPr id="1935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 CYR" charset="-52"/>
              </a:defRPr>
            </a:lvl1pPr>
          </a:lstStyle>
          <a:p>
            <a:pPr>
              <a:defRPr/>
            </a:pPr>
            <a:fld id="{08D56931-1D99-4410-A846-2EBC35F48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06.02.02    About VMK faculty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ECD9D-9802-4CD2-AC6D-643FE4BA55B4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06.02.02    About VMK faculty</a:t>
            </a:r>
          </a:p>
        </p:txBody>
      </p:sp>
      <p:sp>
        <p:nvSpPr>
          <p:cNvPr id="32773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3708E-9F52-4B61-84BC-9D254DB97C5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06.02.02    About VMK faculty</a:t>
            </a:r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13B82-D112-481C-91BC-C01489F18234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20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06.02.02    About VMK faculty</a:t>
            </a: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67BC1-FB03-4372-9287-37500005FDBC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5844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06.02.02    About VMK faculty</a:t>
            </a: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B3A7A-F176-4204-B3F1-56C368C64F3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06.02.02    About VMK faculty</a:t>
            </a:r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6A382-638A-4292-9EA8-DA78ADE7379C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132F-796F-4F82-BC14-0FB654B1D1DB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8F76-F0E3-413D-BFC8-EB65586B5E04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1B000-3755-4643-98A6-6F8852F4D8EA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88C3-DCF7-404D-9953-9EA49EB107C4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62700" y="549275"/>
            <a:ext cx="1790700" cy="5546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549275"/>
            <a:ext cx="5219700" cy="5546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5A50-5A01-4077-965B-815D66B90D24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0DDE5-6DC1-43EC-9626-22D73C6CE622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571935"/>
            <a:ext cx="8228763" cy="54784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7BB67-C56D-4C71-B2EE-20479D85A45C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64F3-6632-437B-89CE-38B813D3AF12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6C763-95A9-49D8-A094-2494098FC82D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D8503-1E1D-4F06-9977-00761628B9F1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116E0-5F3F-4011-AD2A-9F40913746C1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DD48-93F9-47EC-AC3F-3E7DA519CFE2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0E13-44CB-4D3A-A7FF-D4FDBCF2638D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A7E43-935E-4FF2-8814-E6E4482633BF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E3FA-C581-4F3D-B262-B8BAD830C100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EFB3-5547-4C37-9E5C-75E2E6FEF7E6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C3983-E935-452B-909D-5373D6F0B1DA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88E9-68A2-4D36-89BF-20ECEDD4B0C9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FE2F-0C61-44A9-85A2-9AF2AD4C0D2A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C6C1-203B-40B6-881B-1098A984A4A9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27DF6-B82C-42EC-8039-ADBADF2965BE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DD09B-9FB3-4625-A5DC-F2BAFE203208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CCECFF"/>
            </a:gs>
            <a:gs pos="100000">
              <a:srgbClr val="F3FB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905CD"/>
                </a:solidFill>
                <a:latin typeface="Arial" charset="0"/>
              </a:defRPr>
            </a:lvl1pPr>
          </a:lstStyle>
          <a:p>
            <a:pPr>
              <a:defRPr/>
            </a:pPr>
            <a:fld id="{D4F5A775-E1E3-4911-A8AA-300E39862A55}" type="datetime1">
              <a:rPr lang="ru-RU"/>
              <a:pPr>
                <a:defRPr/>
              </a:pPr>
              <a:t>26.03.2020</a:t>
            </a:fld>
            <a:endParaRPr lang="ru-RU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905C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© Факультет ВМК МГУ, 2015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905CD"/>
                </a:solidFill>
                <a:latin typeface="Arial" charset="0"/>
              </a:defRPr>
            </a:lvl1pPr>
          </a:lstStyle>
          <a:p>
            <a:pPr>
              <a:defRPr/>
            </a:pPr>
            <a:fld id="{1BFD3176-A20D-4A7D-8D18-B65478CF4632}" type="slidenum">
              <a:rPr lang="ru-RU"/>
              <a:pPr>
                <a:defRPr/>
              </a:pPr>
              <a:t>‹#›</a:t>
            </a:fld>
            <a:r>
              <a:rPr lang="ru-RU" dirty="0"/>
              <a:t> / 17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Body Text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549275"/>
            <a:ext cx="638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63DE8">
                  <a:alpha val="1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600"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  <p:pic>
        <p:nvPicPr>
          <p:cNvPr id="1032" name="Picture 18" descr="cmc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3888" y="1889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ГЗ и наше здание - для презентации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1955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hdr="0" dt="0"/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>
          <a:solidFill>
            <a:srgbClr val="3905C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>
          <a:solidFill>
            <a:srgbClr val="3905CD"/>
          </a:solidFill>
          <a:latin typeface="Arial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>
          <a:solidFill>
            <a:srgbClr val="3905CD"/>
          </a:solidFill>
          <a:latin typeface="Arial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>
          <a:solidFill>
            <a:srgbClr val="3905CD"/>
          </a:solidFill>
          <a:latin typeface="Arial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>
          <a:solidFill>
            <a:srgbClr val="3905CD"/>
          </a:solidFill>
          <a:latin typeface="Arial" charset="0"/>
        </a:defRPr>
      </a:lvl5pPr>
      <a:lvl6pPr marL="457200"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>
          <a:solidFill>
            <a:srgbClr val="3905CD"/>
          </a:solidFill>
          <a:latin typeface="Arial" charset="0"/>
        </a:defRPr>
      </a:lvl6pPr>
      <a:lvl7pPr marL="914400"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>
          <a:solidFill>
            <a:srgbClr val="3905CD"/>
          </a:solidFill>
          <a:latin typeface="Arial" charset="0"/>
        </a:defRPr>
      </a:lvl7pPr>
      <a:lvl8pPr marL="1371600"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>
          <a:solidFill>
            <a:srgbClr val="3905CD"/>
          </a:solidFill>
          <a:latin typeface="Arial" charset="0"/>
        </a:defRPr>
      </a:lvl8pPr>
      <a:lvl9pPr marL="1828800"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>
          <a:solidFill>
            <a:srgbClr val="3905CD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89000"/>
        <a:buChar char="•"/>
        <a:defRPr sz="2000" b="1">
          <a:solidFill>
            <a:srgbClr val="3905CD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–"/>
        <a:defRPr sz="2000" b="1">
          <a:solidFill>
            <a:srgbClr val="3905CD"/>
          </a:solidFill>
          <a:latin typeface="+mn-lt"/>
        </a:defRPr>
      </a:lvl2pPr>
      <a:lvl3pPr marL="1143000" indent="-22860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•"/>
        <a:defRPr sz="2000" b="1">
          <a:solidFill>
            <a:srgbClr val="3905CD"/>
          </a:solidFill>
          <a:latin typeface="+mn-lt"/>
        </a:defRPr>
      </a:lvl3pPr>
      <a:lvl4pPr marL="15430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–"/>
        <a:defRPr sz="2000" b="1">
          <a:solidFill>
            <a:srgbClr val="3905CD"/>
          </a:solidFill>
          <a:latin typeface="+mn-lt"/>
        </a:defRPr>
      </a:lvl4pPr>
      <a:lvl5pPr marL="20002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»"/>
        <a:defRPr sz="2000" b="1">
          <a:solidFill>
            <a:srgbClr val="3905CD"/>
          </a:solidFill>
          <a:latin typeface="+mn-lt"/>
        </a:defRPr>
      </a:lvl5pPr>
      <a:lvl6pPr marL="24574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defRPr sz="2000" b="1">
          <a:solidFill>
            <a:srgbClr val="3905CD"/>
          </a:solidFill>
          <a:latin typeface="+mn-lt"/>
        </a:defRPr>
      </a:lvl6pPr>
      <a:lvl7pPr marL="29146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defRPr sz="2000" b="1">
          <a:solidFill>
            <a:srgbClr val="3905CD"/>
          </a:solidFill>
          <a:latin typeface="+mn-lt"/>
        </a:defRPr>
      </a:lvl7pPr>
      <a:lvl8pPr marL="33718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defRPr sz="2000" b="1">
          <a:solidFill>
            <a:srgbClr val="3905CD"/>
          </a:solidFill>
          <a:latin typeface="+mn-lt"/>
        </a:defRPr>
      </a:lvl8pPr>
      <a:lvl9pPr marL="38290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defRPr sz="2000" b="1">
          <a:solidFill>
            <a:srgbClr val="3905C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msu.r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89038"/>
            <a:ext cx="7173912" cy="1189037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Факультет ВМК МГУ имени М.В. Ломоносова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714625"/>
            <a:ext cx="7162800" cy="1214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smtClean="0"/>
              <a:t>Кафедра алгоритмических языков 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chemeClr val="bg1">
                  <a:alpha val="10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3600">
              <a:effectLst>
                <a:outerShdw blurRad="38100" dist="38100" dir="2700000" algn="tl">
                  <a:srgbClr val="000000"/>
                </a:outerShdw>
              </a:effectLst>
              <a:latin typeface="Times New Roman CYR" charset="-52"/>
            </a:endParaRPr>
          </a:p>
        </p:txBody>
      </p:sp>
      <p:pic>
        <p:nvPicPr>
          <p:cNvPr id="3078" name="Picture 10" descr="ГЗ и наше здание - для презентации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9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cm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889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125" y="4357688"/>
            <a:ext cx="714375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1E0773"/>
              </a:buClr>
              <a:defRPr/>
            </a:pPr>
            <a:r>
              <a:rPr lang="ru-RU" sz="2800" dirty="0">
                <a:solidFill>
                  <a:srgbClr val="3905CD"/>
                </a:solidFill>
                <a:latin typeface="+mj-lt"/>
              </a:rPr>
              <a:t>Сайт факультета ВМК: </a:t>
            </a:r>
            <a:r>
              <a:rPr lang="en-US" sz="2800" dirty="0">
                <a:solidFill>
                  <a:srgbClr val="7030A0"/>
                </a:solidFill>
                <a:latin typeface="+mj-lt"/>
                <a:hlinkClick r:id="rId5"/>
              </a:rPr>
              <a:t>www.cs.msu.ru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ru-RU" sz="2800" dirty="0">
                <a:solidFill>
                  <a:srgbClr val="3905CD"/>
                </a:solidFill>
                <a:latin typeface="+mj-lt"/>
              </a:rPr>
              <a:t>Сайт кафедры: </a:t>
            </a:r>
            <a:r>
              <a:rPr lang="en-US" sz="2800" dirty="0">
                <a:solidFill>
                  <a:srgbClr val="7030A0"/>
                </a:solidFill>
                <a:latin typeface="+mj-lt"/>
                <a:hlinkClick r:id="rId5"/>
              </a:rPr>
              <a:t>al</a:t>
            </a:r>
            <a:r>
              <a:rPr lang="ru-RU" sz="2800" dirty="0">
                <a:solidFill>
                  <a:srgbClr val="7030A0"/>
                </a:solidFill>
                <a:latin typeface="+mj-lt"/>
                <a:hlinkClick r:id="rId5"/>
              </a:rPr>
              <a:t>.</a:t>
            </a:r>
            <a:r>
              <a:rPr lang="en-US" sz="2800" dirty="0" err="1">
                <a:solidFill>
                  <a:srgbClr val="7030A0"/>
                </a:solidFill>
                <a:latin typeface="+mj-lt"/>
                <a:hlinkClick r:id="rId5"/>
              </a:rPr>
              <a:t>cs</a:t>
            </a:r>
            <a:r>
              <a:rPr lang="ru-RU" sz="2800" dirty="0">
                <a:solidFill>
                  <a:srgbClr val="7030A0"/>
                </a:solidFill>
                <a:latin typeface="+mj-lt"/>
                <a:hlinkClick r:id="rId5"/>
              </a:rPr>
              <a:t>.</a:t>
            </a:r>
            <a:r>
              <a:rPr lang="en-US" sz="2800" dirty="0" err="1">
                <a:solidFill>
                  <a:srgbClr val="7030A0"/>
                </a:solidFill>
                <a:latin typeface="+mj-lt"/>
                <a:hlinkClick r:id="rId5"/>
              </a:rPr>
              <a:t>msu</a:t>
            </a:r>
            <a:r>
              <a:rPr lang="ru-RU" sz="2800" dirty="0">
                <a:solidFill>
                  <a:srgbClr val="7030A0"/>
                </a:solidFill>
                <a:latin typeface="+mj-lt"/>
                <a:hlinkClick r:id="rId5"/>
              </a:rPr>
              <a:t>.</a:t>
            </a:r>
            <a:r>
              <a:rPr lang="en-US" sz="2800" dirty="0">
                <a:solidFill>
                  <a:srgbClr val="7030A0"/>
                </a:solidFill>
                <a:latin typeface="+mj-lt"/>
                <a:hlinkClick r:id="rId5"/>
              </a:rPr>
              <a:t>ru</a:t>
            </a:r>
            <a:endParaRPr lang="ru-RU" sz="2800" dirty="0">
              <a:solidFill>
                <a:srgbClr val="7030A0"/>
              </a:solidFill>
              <a:latin typeface="+mj-lt"/>
              <a:hlinkClick r:id="rId5"/>
            </a:endParaRPr>
          </a:p>
          <a:p>
            <a:pPr>
              <a:defRPr/>
            </a:pPr>
            <a:r>
              <a:rPr lang="ru-RU" sz="2800" dirty="0">
                <a:solidFill>
                  <a:srgbClr val="3905CD"/>
                </a:solidFill>
                <a:latin typeface="+mj-lt"/>
              </a:rPr>
              <a:t>Электронная почта: </a:t>
            </a:r>
            <a:r>
              <a:rPr lang="en-US" sz="2800" dirty="0">
                <a:solidFill>
                  <a:srgbClr val="7030A0"/>
                </a:solidFill>
                <a:latin typeface="+mj-lt"/>
                <a:hlinkClick r:id="rId5"/>
              </a:rPr>
              <a:t>ay</a:t>
            </a:r>
            <a:r>
              <a:rPr lang="ru-RU" sz="2800" dirty="0">
                <a:solidFill>
                  <a:srgbClr val="7030A0"/>
                </a:solidFill>
                <a:latin typeface="+mj-lt"/>
                <a:hlinkClick r:id="rId5"/>
              </a:rPr>
              <a:t>@</a:t>
            </a:r>
            <a:r>
              <a:rPr lang="en-US" sz="2800" dirty="0" err="1">
                <a:solidFill>
                  <a:srgbClr val="7030A0"/>
                </a:solidFill>
                <a:latin typeface="+mj-lt"/>
                <a:hlinkClick r:id="rId5"/>
              </a:rPr>
              <a:t>cs</a:t>
            </a:r>
            <a:r>
              <a:rPr lang="ru-RU" sz="2800" dirty="0">
                <a:solidFill>
                  <a:srgbClr val="7030A0"/>
                </a:solidFill>
                <a:latin typeface="+mj-lt"/>
                <a:hlinkClick r:id="rId5"/>
              </a:rPr>
              <a:t>.</a:t>
            </a:r>
            <a:r>
              <a:rPr lang="en-US" sz="2800" dirty="0" err="1">
                <a:solidFill>
                  <a:srgbClr val="7030A0"/>
                </a:solidFill>
                <a:latin typeface="+mj-lt"/>
                <a:hlinkClick r:id="rId5"/>
              </a:rPr>
              <a:t>msu</a:t>
            </a:r>
            <a:r>
              <a:rPr lang="ru-RU" sz="2800" dirty="0">
                <a:solidFill>
                  <a:srgbClr val="7030A0"/>
                </a:solidFill>
                <a:latin typeface="+mj-lt"/>
                <a:hlinkClick r:id="rId5"/>
              </a:rPr>
              <a:t>.</a:t>
            </a:r>
            <a:r>
              <a:rPr lang="en-US" sz="2800" dirty="0" err="1">
                <a:solidFill>
                  <a:srgbClr val="7030A0"/>
                </a:solidFill>
                <a:latin typeface="+mj-lt"/>
                <a:hlinkClick r:id="rId5"/>
              </a:rPr>
              <a:t>su</a:t>
            </a:r>
            <a:endParaRPr lang="ru-RU" sz="2800" dirty="0">
              <a:solidFill>
                <a:srgbClr val="7030A0"/>
              </a:solidFill>
              <a:latin typeface="+mj-lt"/>
              <a:hlinkClick r:id="rId5"/>
            </a:endParaRPr>
          </a:p>
          <a:p>
            <a:pPr>
              <a:defRPr/>
            </a:pPr>
            <a:r>
              <a:rPr lang="ru-RU" sz="2800" dirty="0">
                <a:solidFill>
                  <a:srgbClr val="3905CD"/>
                </a:solidFill>
                <a:latin typeface="+mj-lt"/>
              </a:rPr>
              <a:t>Тел.: +7(495)939-53-98, +7(495)939-18-80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500" y="1143000"/>
            <a:ext cx="8001000" cy="531813"/>
          </a:xfrm>
        </p:spPr>
        <p:txBody>
          <a:bodyPr/>
          <a:lstStyle/>
          <a:p>
            <a:r>
              <a:rPr lang="ru-RU" sz="3200" smtClean="0"/>
              <a:t>Анализ текстов по шаблонам</a:t>
            </a:r>
          </a:p>
        </p:txBody>
      </p:sp>
      <p:sp>
        <p:nvSpPr>
          <p:cNvPr id="12291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857375"/>
            <a:ext cx="3857625" cy="4429125"/>
          </a:xfrm>
        </p:spPr>
        <p:txBody>
          <a:bodyPr/>
          <a:lstStyle/>
          <a:p>
            <a:r>
              <a:rPr lang="ru-RU" sz="2000" smtClean="0"/>
              <a:t>Разработан комплекс программ анализа текстов по лексико-синтаксическим шаблонам, который включает средства построения приложений по автоматической обработке текста на русском языке, а также среду пользователя для анализа текстов по шаблонам ; комплекс опробован для решения  прикладных задач, в том числе – терминологического анализа научно-технических текстов.</a:t>
            </a:r>
            <a:endParaRPr lang="ru-RU" smtClean="0"/>
          </a:p>
        </p:txBody>
      </p:sp>
      <p:sp>
        <p:nvSpPr>
          <p:cNvPr id="1229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1229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AC6A6A-D992-4001-A336-2F09F6680B2C}" type="slidenum">
              <a:rPr lang="ru-RU" smtClean="0">
                <a:latin typeface="Arial" pitchFamily="34" charset="0"/>
              </a:rPr>
              <a:pPr/>
              <a:t>10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pic>
        <p:nvPicPr>
          <p:cNvPr id="1229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4813" y="2000250"/>
            <a:ext cx="4714875" cy="3236913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63" y="0"/>
            <a:ext cx="5857875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НИР: искусственный интеллект и компьютерная лингвистика</a:t>
            </a:r>
            <a:endParaRPr lang="ru-RU" sz="2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14313" y="1214438"/>
            <a:ext cx="8786812" cy="571500"/>
          </a:xfrm>
        </p:spPr>
        <p:txBody>
          <a:bodyPr/>
          <a:lstStyle/>
          <a:p>
            <a:r>
              <a:rPr lang="ru-RU" sz="3200" smtClean="0"/>
              <a:t>Служба тематических толковых словарей</a:t>
            </a:r>
          </a:p>
        </p:txBody>
      </p:sp>
      <p:pic>
        <p:nvPicPr>
          <p:cNvPr id="13315" name="Содержимое 6" descr="БУКЛЕТ Кафедра АЯ ГЛОССАРИ.РУ -  Рис.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1857375"/>
            <a:ext cx="5111750" cy="4357688"/>
          </a:xfrm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785938"/>
            <a:ext cx="3313113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900" smtClean="0"/>
              <a:t>Создан и поддерживается общенациональный веб-ресурс</a:t>
            </a:r>
            <a:br>
              <a:rPr lang="ru-RU" sz="1900" smtClean="0"/>
            </a:br>
            <a:r>
              <a:rPr lang="ru-RU" sz="1900" smtClean="0"/>
              <a:t>«Служба тематических толковых словарей Glossary Commander» (www.glossary.ru), неоднократно занимавший первое место по посещаемости среди научных сайтов (данные рейтинга 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900" smtClean="0"/>
              <a:t>Rambler Top 100).</a:t>
            </a:r>
          </a:p>
        </p:txBody>
      </p:sp>
      <p:sp>
        <p:nvSpPr>
          <p:cNvPr id="1331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133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11B244-9930-43D9-AFA7-23EB4B98476F}" type="slidenum">
              <a:rPr lang="ru-RU" smtClean="0">
                <a:latin typeface="Arial" pitchFamily="34" charset="0"/>
              </a:rPr>
              <a:pPr/>
              <a:t>11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38" y="0"/>
            <a:ext cx="57864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НИР: интернет-технологии</a:t>
            </a:r>
            <a:endParaRPr lang="ru-RU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358188" cy="541337"/>
          </a:xfrm>
        </p:spPr>
        <p:txBody>
          <a:bodyPr/>
          <a:lstStyle/>
          <a:p>
            <a:r>
              <a:rPr lang="ru-RU" sz="3200" smtClean="0"/>
              <a:t>Алгоритмы символьных вычислений</a:t>
            </a:r>
          </a:p>
        </p:txBody>
      </p:sp>
      <p:sp>
        <p:nvSpPr>
          <p:cNvPr id="13315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557338"/>
            <a:ext cx="4321175" cy="4872037"/>
          </a:xfrm>
        </p:spPr>
        <p:txBody>
          <a:bodyPr/>
          <a:lstStyle/>
          <a:p>
            <a: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ru-RU" sz="1800" dirty="0" smtClean="0"/>
              <a:t>Разрабатываются алгоритмы решения в символьном виде задач компьютерной алгебры:</a:t>
            </a:r>
          </a:p>
          <a:p>
            <a:pPr indent="180000"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ru-RU" sz="1800" dirty="0" smtClean="0"/>
              <a:t> алгоритмы преобразования полиномиальных матриц;</a:t>
            </a:r>
          </a:p>
          <a:p>
            <a:pPr indent="180000"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ru-RU" sz="1800" dirty="0" smtClean="0"/>
              <a:t> алгоритмы преобразования линейных дифференциальных и разностных систем;</a:t>
            </a:r>
          </a:p>
          <a:p>
            <a:pPr indent="180000"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ru-RU" sz="1800" dirty="0" smtClean="0"/>
              <a:t> алгоритмы построения решений линейных дифференциальных и разностных систем.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ru-RU" sz="1800" dirty="0" smtClean="0"/>
              <a:t>Ведется работа по модернизации существующих алгоритмов  компьютерной алгебры.</a:t>
            </a:r>
          </a:p>
          <a:p>
            <a:pPr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ru-RU" sz="1800" dirty="0" smtClean="0"/>
              <a:t>Разрабатываемые алгоритмы доступны в виде процедур для популярной системы компьютерной алгебры </a:t>
            </a:r>
            <a:r>
              <a:rPr lang="ru-RU" sz="1800" dirty="0" err="1" smtClean="0"/>
              <a:t>Maple</a:t>
            </a:r>
            <a:r>
              <a:rPr lang="ru-RU" sz="2000" dirty="0" smtClean="0"/>
              <a:t>.</a:t>
            </a:r>
          </a:p>
          <a:p>
            <a:pPr eaLnBrk="1">
              <a:spcBef>
                <a:spcPct val="0"/>
              </a:spcBef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ru-RU" sz="2000" dirty="0" smtClean="0"/>
          </a:p>
        </p:txBody>
      </p:sp>
      <p:sp>
        <p:nvSpPr>
          <p:cNvPr id="1434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1434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4AE46E-F1C7-45E5-8198-FAF7A6B6FB36}" type="slidenum">
              <a:rPr lang="ru-RU" smtClean="0">
                <a:latin typeface="Arial" pitchFamily="34" charset="0"/>
              </a:rPr>
              <a:pPr/>
              <a:t>12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pic>
        <p:nvPicPr>
          <p:cNvPr id="143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1571625"/>
            <a:ext cx="4214813" cy="4857750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2500313" y="0"/>
            <a:ext cx="56435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НИР: компьютерная алгебра</a:t>
            </a:r>
            <a:endParaRPr lang="ru-RU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85813" y="1143000"/>
            <a:ext cx="7715250" cy="531813"/>
          </a:xfrm>
        </p:spPr>
        <p:txBody>
          <a:bodyPr/>
          <a:lstStyle/>
          <a:p>
            <a:r>
              <a:rPr lang="ru-RU" sz="3200" smtClean="0"/>
              <a:t>Основные темы исследований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643063"/>
            <a:ext cx="5429250" cy="4786312"/>
          </a:xfrm>
        </p:spPr>
        <p:txBody>
          <a:bodyPr/>
          <a:lstStyle/>
          <a:p>
            <a:r>
              <a:rPr lang="ru-RU" sz="2000" smtClean="0"/>
              <a:t>Разработан новый метод описания формальных языков (L-графы), с его помощью решен ряд прикладных задач.</a:t>
            </a:r>
          </a:p>
          <a:p>
            <a:r>
              <a:rPr lang="ru-RU" sz="2000" smtClean="0"/>
              <a:t>Предложены новые методы синтеза программ (синтез по формальным спецификациям и на основе онтологии прецедентов); реализованы системы синтеза программ. </a:t>
            </a:r>
          </a:p>
          <a:p>
            <a:r>
              <a:rPr lang="ru-RU" sz="2000" smtClean="0"/>
              <a:t>Разработана методика, позволяющая интегрировать вычислительные модели различных языков программирования в среду C++. Созданы объектно-ориенти-рованные библиотеки, представляющие вычислительные модели языков Lisp, Scheme, Refal, Prolog и Planner.</a:t>
            </a:r>
          </a:p>
        </p:txBody>
      </p:sp>
      <p:sp>
        <p:nvSpPr>
          <p:cNvPr id="1536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4BE1A8-C562-46AD-8623-037DE614F232}" type="slidenum">
              <a:rPr lang="ru-RU" smtClean="0">
                <a:latin typeface="Arial" pitchFamily="34" charset="0"/>
              </a:rPr>
              <a:pPr/>
              <a:t>13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0"/>
            <a:ext cx="58578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НИР: теоретические вопросы программирования</a:t>
            </a:r>
            <a:endParaRPr lang="ru-RU" sz="3200" dirty="0">
              <a:latin typeface="Arial" charset="0"/>
            </a:endParaRPr>
          </a:p>
        </p:txBody>
      </p:sp>
      <p:pic>
        <p:nvPicPr>
          <p:cNvPr id="15367" name="Содержимое 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43563" y="1785938"/>
            <a:ext cx="3328987" cy="1857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002587" cy="531812"/>
          </a:xfrm>
        </p:spPr>
        <p:txBody>
          <a:bodyPr/>
          <a:lstStyle/>
          <a:p>
            <a:r>
              <a:rPr lang="ru-RU" sz="3200" smtClean="0"/>
              <a:t>Основные темы исследований</a:t>
            </a:r>
          </a:p>
        </p:txBody>
      </p:sp>
      <p:sp>
        <p:nvSpPr>
          <p:cNvPr id="1638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1638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BE23B-08E2-49A4-AAD7-23CC3F0102AA}" type="slidenum">
              <a:rPr lang="ru-RU" smtClean="0">
                <a:latin typeface="Arial" pitchFamily="34" charset="0"/>
              </a:rPr>
              <a:pPr/>
              <a:t>14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16389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700213"/>
            <a:ext cx="8362950" cy="4691062"/>
          </a:xfrm>
        </p:spPr>
        <p:txBody>
          <a:bodyPr/>
          <a:lstStyle/>
          <a:p>
            <a:r>
              <a:rPr lang="ru-RU" sz="2000" smtClean="0"/>
              <a:t>Создан улучшенный алгоритм решения переборных задач методом ретроградного анализа, позволяющий в несколько раз ускорить классический алгоритм. Главное  же, алгоритм эффективно распараллеливается для решения задач на  суперкомпьютерах, </a:t>
            </a:r>
            <a:r>
              <a:rPr lang="ru-RU" sz="2000" u="sng" smtClean="0"/>
              <a:t>что еще не удавалось никому в мире</a:t>
            </a:r>
            <a:r>
              <a:rPr lang="ru-RU" sz="2000" smtClean="0"/>
              <a:t>.</a:t>
            </a:r>
          </a:p>
          <a:p>
            <a:r>
              <a:rPr lang="ru-RU" sz="2000" smtClean="0"/>
              <a:t>С помощью алгоритма на суперкомпьютере Ломоносов было выполнено полное решение задачи игры в шахматы для 7 и менее фигур.  Таблицы, названные «таблицами Ломоносова», объемом более 100 ТБ (в сжатом виде) позволяют сразу же получать оптимальное решение для игры в шахматы при 3-7 фигурах на доске.</a:t>
            </a:r>
          </a:p>
          <a:p>
            <a:pPr>
              <a:spcBef>
                <a:spcPct val="0"/>
              </a:spcBef>
            </a:pPr>
            <a:endParaRPr lang="ru-RU" sz="1600" smtClean="0"/>
          </a:p>
          <a:p>
            <a:pPr>
              <a:spcBef>
                <a:spcPct val="0"/>
              </a:spcBef>
            </a:pPr>
            <a:r>
              <a:rPr lang="ru-RU" sz="1600" smtClean="0"/>
              <a:t>На основании таблиц зарубежные авторы (John Nunn, Guy Haworth) в 2013 г. году провели и опубликовали (в журнале Chess Endgame News) несколько исследований по шахматной эндшпильной теории. </a:t>
            </a:r>
            <a:r>
              <a:rPr lang="ru-RU" sz="1600" i="1" smtClean="0"/>
              <a:t>Международной федерацией заочных шахмат</a:t>
            </a:r>
            <a:r>
              <a:rPr lang="ru-RU" sz="1600" smtClean="0"/>
              <a:t> (ICCF) принято решение, начиная с 2014 года, прекращать игру и присуждать результаты партий по таблицам Ломоносова, если партия достигла эндшпиля, в котором известен результат по таблицам.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050" y="188913"/>
            <a:ext cx="62658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НИР: шахматная информатика</a:t>
            </a:r>
            <a:endParaRPr lang="ru-RU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835150" y="176213"/>
            <a:ext cx="6913563" cy="804862"/>
          </a:xfrm>
        </p:spPr>
        <p:txBody>
          <a:bodyPr/>
          <a:lstStyle/>
          <a:p>
            <a:pPr>
              <a:defRPr/>
            </a:pPr>
            <a:r>
              <a:rPr lang="ru-RU" sz="3200" b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НИР: шахматная информатика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7411" name="Содержимое 6" descr="Буклет - 2015 (АЯ) - начальная позиция мата за 549 хо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981075"/>
            <a:ext cx="5080000" cy="5715000"/>
          </a:xfrm>
        </p:spPr>
      </p:pic>
      <p:sp>
        <p:nvSpPr>
          <p:cNvPr id="1741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smtClean="0"/>
              <a:t>Начальная позиция мата за 549 ходов </a:t>
            </a:r>
          </a:p>
          <a:p>
            <a:r>
              <a:rPr lang="ru-RU" sz="2000" smtClean="0"/>
              <a:t>(решение найдено по «таблицам Ломоносова»)</a:t>
            </a:r>
          </a:p>
        </p:txBody>
      </p:sp>
      <p:sp>
        <p:nvSpPr>
          <p:cNvPr id="1741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174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B1315-76A9-4703-9EBC-02ACCD0B7F80}" type="slidenum">
              <a:rPr lang="ru-RU" smtClean="0">
                <a:latin typeface="Arial" pitchFamily="34" charset="0"/>
              </a:rPr>
              <a:pPr/>
              <a:t>15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0"/>
            <a:ext cx="5759450" cy="12684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Магистерские программы</a:t>
            </a:r>
            <a:b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кафедры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95288" y="1981200"/>
            <a:ext cx="8208962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smtClean="0"/>
              <a:t>Программа, по которой ведется обучение с 2008 года</a:t>
            </a:r>
          </a:p>
          <a:p>
            <a:pPr>
              <a:buFontTx/>
              <a:buNone/>
            </a:pPr>
            <a:r>
              <a:rPr lang="ru-RU" sz="2800" smtClean="0">
                <a:cs typeface="Times New Roman" pitchFamily="18" charset="0"/>
              </a:rPr>
              <a:t>«П</a:t>
            </a:r>
            <a:r>
              <a:rPr lang="ru-RU" sz="2800" smtClean="0"/>
              <a:t>рикладные Интернет-технологии</a:t>
            </a:r>
            <a:r>
              <a:rPr lang="ru-RU" sz="2800" smtClean="0">
                <a:cs typeface="Times New Roman" pitchFamily="18" charset="0"/>
              </a:rPr>
              <a:t>»</a:t>
            </a:r>
            <a:endParaRPr lang="ru-RU" sz="2800" smtClean="0"/>
          </a:p>
          <a:p>
            <a:pPr>
              <a:buFontTx/>
              <a:buNone/>
            </a:pPr>
            <a:r>
              <a:rPr lang="ru-RU" sz="1800" smtClean="0"/>
              <a:t>Дисциплины специализации:</a:t>
            </a:r>
          </a:p>
          <a:p>
            <a:pPr>
              <a:buFontTx/>
              <a:buNone/>
            </a:pPr>
            <a:r>
              <a:rPr lang="ru-RU" smtClean="0"/>
              <a:t>-- Веб-ресурсы  -- Язык гипертекстовой разметки HTML</a:t>
            </a:r>
          </a:p>
          <a:p>
            <a:pPr>
              <a:buFontTx/>
              <a:buNone/>
            </a:pPr>
            <a:r>
              <a:rPr lang="ru-RU" smtClean="0"/>
              <a:t>-- Веб-дизайн     -- Интернет-приложения</a:t>
            </a:r>
          </a:p>
          <a:p>
            <a:pPr>
              <a:buFontTx/>
              <a:buNone/>
            </a:pPr>
            <a:r>
              <a:rPr lang="ru-RU" smtClean="0"/>
              <a:t>-- Протоколы Интернет   -- Менеджмент Интернет-проектов</a:t>
            </a:r>
          </a:p>
          <a:p>
            <a:pPr>
              <a:buFontTx/>
              <a:buNone/>
            </a:pPr>
            <a:r>
              <a:rPr lang="ru-RU" smtClean="0"/>
              <a:t>-- Управление проектами (доп.главы) -- Веб-сервисы</a:t>
            </a:r>
          </a:p>
          <a:p>
            <a:pPr>
              <a:buFontTx/>
              <a:buNone/>
            </a:pPr>
            <a:r>
              <a:rPr lang="ru-RU" smtClean="0"/>
              <a:t>-- Технологии конструирования Интернет-приложений</a:t>
            </a:r>
          </a:p>
          <a:p>
            <a:pPr>
              <a:buFontTx/>
              <a:buNone/>
            </a:pPr>
            <a:r>
              <a:rPr lang="ru-RU" smtClean="0"/>
              <a:t>-- Защита информации в сети Интернет  -- Веб-серверы</a:t>
            </a:r>
          </a:p>
          <a:p>
            <a:pPr>
              <a:buFontTx/>
              <a:buNone/>
            </a:pPr>
            <a:r>
              <a:rPr lang="ru-RU" smtClean="0"/>
              <a:t>-- Алгоритмическая поддержка Интернет-технологий</a:t>
            </a:r>
          </a:p>
          <a:p>
            <a:endParaRPr lang="ru-RU" smtClean="0"/>
          </a:p>
        </p:txBody>
      </p:sp>
      <p:sp>
        <p:nvSpPr>
          <p:cNvPr id="1843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656D9-794B-4D6A-BBFF-AAE9EFCFF9B8}" type="slidenum">
              <a:rPr lang="ru-RU" smtClean="0">
                <a:latin typeface="Arial" pitchFamily="34" charset="0"/>
              </a:rPr>
              <a:pPr/>
              <a:t>16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381750" cy="12684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Магистерские программы</a:t>
            </a:r>
            <a:b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кафедры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280400" cy="4471987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smtClean="0"/>
              <a:t>Программа, обучение по которой началось в 2015 году:</a:t>
            </a:r>
          </a:p>
          <a:p>
            <a:pPr>
              <a:buFontTx/>
              <a:buNone/>
            </a:pPr>
            <a:r>
              <a:rPr lang="ru-RU" sz="2800" smtClean="0">
                <a:cs typeface="Times New Roman" pitchFamily="18" charset="0"/>
              </a:rPr>
              <a:t>«Интеллектуальные системы»</a:t>
            </a:r>
            <a:endParaRPr lang="ru-RU" sz="2800" smtClean="0"/>
          </a:p>
          <a:p>
            <a:pPr>
              <a:buFontTx/>
              <a:buNone/>
            </a:pPr>
            <a:r>
              <a:rPr lang="ru-RU" sz="1800" smtClean="0"/>
              <a:t>Дисциплины специализации:</a:t>
            </a:r>
          </a:p>
          <a:p>
            <a:pPr>
              <a:buFontTx/>
              <a:buNone/>
            </a:pPr>
            <a:r>
              <a:rPr lang="ru-RU" smtClean="0"/>
              <a:t>-- Параллельные вычисления  </a:t>
            </a:r>
          </a:p>
          <a:p>
            <a:pPr>
              <a:buFontTx/>
              <a:buNone/>
            </a:pPr>
            <a:r>
              <a:rPr lang="ru-RU" smtClean="0"/>
              <a:t>-- Прикладной многомерный статистический анализ </a:t>
            </a:r>
          </a:p>
          <a:p>
            <a:pPr>
              <a:buFontTx/>
              <a:buNone/>
            </a:pPr>
            <a:r>
              <a:rPr lang="ru-RU" smtClean="0"/>
              <a:t>-- Методы интеллектуального анализа данных </a:t>
            </a:r>
          </a:p>
          <a:p>
            <a:pPr>
              <a:buFontTx/>
              <a:buNone/>
            </a:pPr>
            <a:r>
              <a:rPr lang="ru-RU" smtClean="0"/>
              <a:t>-- Парадигмы программирования </a:t>
            </a:r>
          </a:p>
          <a:p>
            <a:pPr>
              <a:buFontTx/>
              <a:buNone/>
            </a:pPr>
            <a:r>
              <a:rPr lang="ru-RU" smtClean="0"/>
              <a:t>-- Модели представления знаний и онтологии</a:t>
            </a:r>
          </a:p>
          <a:p>
            <a:pPr>
              <a:buFontTx/>
              <a:buNone/>
            </a:pPr>
            <a:r>
              <a:rPr lang="ru-RU" smtClean="0"/>
              <a:t>-- Математические методы анализа текста (на англ. языке) </a:t>
            </a:r>
          </a:p>
          <a:p>
            <a:pPr>
              <a:buFontTx/>
              <a:buNone/>
            </a:pPr>
            <a:r>
              <a:rPr lang="ru-RU" smtClean="0"/>
              <a:t>-- Прикладные задачи компьютерной лингвистики</a:t>
            </a:r>
          </a:p>
          <a:p>
            <a:pPr>
              <a:buFontTx/>
              <a:buNone/>
            </a:pPr>
            <a:r>
              <a:rPr lang="ru-RU" smtClean="0"/>
              <a:t>-- Программные системы управления проектами</a:t>
            </a:r>
          </a:p>
          <a:p>
            <a:pPr>
              <a:buFontTx/>
              <a:buNone/>
            </a:pPr>
            <a:r>
              <a:rPr lang="ru-RU" smtClean="0"/>
              <a:t>-- Интеллектуальный интерфейс</a:t>
            </a:r>
          </a:p>
        </p:txBody>
      </p:sp>
      <p:sp>
        <p:nvSpPr>
          <p:cNvPr id="1946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E9160D-613E-4E49-98EE-0EE1E0AA67C1}" type="slidenum">
              <a:rPr lang="ru-RU" smtClean="0">
                <a:latin typeface="Arial" pitchFamily="34" charset="0"/>
              </a:rPr>
              <a:pPr/>
              <a:t>17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393CD8-2288-48F2-A26B-AB03DF44898C}" type="slidenum">
              <a:rPr lang="ru-RU" smtClean="0">
                <a:latin typeface="Arial" pitchFamily="34" charset="0"/>
              </a:rPr>
              <a:pPr/>
              <a:t>18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85750" y="2195513"/>
            <a:ext cx="85010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«Компьютерная лингвистика» </a:t>
            </a:r>
          </a:p>
          <a:p>
            <a:pPr>
              <a:spcAft>
                <a:spcPts val="300"/>
              </a:spcAft>
            </a:pP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(проф. М.Г. Мальковский, доц. И.А. Волкова и Т.Ю. Грацианова, </a:t>
            </a:r>
          </a:p>
          <a:p>
            <a:pPr>
              <a:spcAft>
                <a:spcPts val="300"/>
              </a:spcAft>
            </a:pP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к.ф.-м.н. И.Н. Полякова и Л.Н.Кузина)</a:t>
            </a:r>
            <a:endParaRPr lang="ru-RU" sz="2000">
              <a:solidFill>
                <a:srgbClr val="3905CD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«Искусственный интеллект» 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(доц. Е.И. Большакова и </a:t>
            </a:r>
          </a:p>
          <a:p>
            <a:pPr>
              <a:spcAft>
                <a:spcPts val="300"/>
              </a:spcAft>
            </a:pP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Е.А. Бордаченкова, в.н.с. Н.В. Лукашевич, асс. Ю.С. Корухова)</a:t>
            </a:r>
            <a:endParaRPr lang="ru-RU" sz="2000">
              <a:solidFill>
                <a:srgbClr val="3905CD"/>
              </a:solidFill>
              <a:cs typeface="Courier New" pitchFamily="49" charset="0"/>
            </a:endParaRPr>
          </a:p>
          <a:p>
            <a:pPr>
              <a:spcAft>
                <a:spcPts val="300"/>
              </a:spcAft>
            </a:pPr>
            <a:r>
              <a:rPr lang="ru-RU" sz="2000" b="1">
                <a:solidFill>
                  <a:srgbClr val="3905CD"/>
                </a:solidFill>
                <a:cs typeface="Courier New" pitchFamily="49" charset="0"/>
              </a:rPr>
              <a:t>«Методы построения программных систем» </a:t>
            </a:r>
          </a:p>
          <a:p>
            <a:pPr>
              <a:spcAft>
                <a:spcPts val="300"/>
              </a:spcAft>
            </a:pPr>
            <a:r>
              <a:rPr lang="ru-RU" sz="2000">
                <a:solidFill>
                  <a:srgbClr val="3905CD"/>
                </a:solidFill>
                <a:cs typeface="Courier New" pitchFamily="49" charset="0"/>
              </a:rPr>
              <a:t>(проф. С.Ю. Соловьев, доц. В.Г. Абрамов)</a:t>
            </a:r>
            <a:r>
              <a:rPr lang="ru-RU" sz="2000">
                <a:solidFill>
                  <a:srgbClr val="3905CD"/>
                </a:solidFill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«Компьютерная алгебра и теория формальных языков» </a:t>
            </a:r>
          </a:p>
          <a:p>
            <a:pPr>
              <a:spcAft>
                <a:spcPts val="300"/>
              </a:spcAft>
            </a:pP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(проф. С.А. Абрамов, к.ф.-м.н А.А. Вылиток)</a:t>
            </a:r>
            <a:endParaRPr lang="ru-RU" sz="2000">
              <a:solidFill>
                <a:srgbClr val="3905CD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«Парадигмы программирования»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(доц. И.Г. Головин и А.В. Столяров)</a:t>
            </a:r>
            <a:endParaRPr lang="ru-RU" sz="2000">
              <a:solidFill>
                <a:srgbClr val="3905C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50" y="0"/>
            <a:ext cx="53578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Научная работа студентов</a:t>
            </a:r>
            <a:endParaRPr lang="ru-RU" sz="3200" dirty="0">
              <a:latin typeface="Arial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285750" y="1412875"/>
            <a:ext cx="885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3905CD"/>
                </a:solidFill>
              </a:rPr>
              <a:t>Спецсеминары кафедры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285750" y="1143000"/>
            <a:ext cx="8572500" cy="406400"/>
          </a:xfrm>
        </p:spPr>
        <p:txBody>
          <a:bodyPr/>
          <a:lstStyle/>
          <a:p>
            <a:pPr algn="ctr"/>
            <a:r>
              <a:rPr lang="ru-RU" sz="3200" smtClean="0"/>
              <a:t>Спецкурсы в поддержку спецсеминаров</a:t>
            </a:r>
          </a:p>
        </p:txBody>
      </p:sp>
      <p:sp>
        <p:nvSpPr>
          <p:cNvPr id="21507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2150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D81D18-41ED-4B23-9F20-9886FE67BE01}" type="slidenum">
              <a:rPr lang="ru-RU" smtClean="0">
                <a:latin typeface="Arial" pitchFamily="34" charset="0"/>
              </a:rPr>
              <a:pPr/>
              <a:t>19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75" y="0"/>
            <a:ext cx="5572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Научная работа студентов</a:t>
            </a:r>
            <a:endParaRPr lang="ru-RU" sz="3200" dirty="0">
              <a:latin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0825" y="1598613"/>
            <a:ext cx="871378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«Программные системы управления проектами» </a:t>
            </a:r>
            <a:r>
              <a:rPr lang="ru-RU" sz="1900">
                <a:solidFill>
                  <a:srgbClr val="3905CD"/>
                </a:solidFill>
              </a:rPr>
              <a:t>–</a:t>
            </a:r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 доц. В.Г. Абрамов</a:t>
            </a:r>
            <a:endParaRPr lang="ru-RU" sz="1900">
              <a:solidFill>
                <a:srgbClr val="3905CD"/>
              </a:solidFill>
            </a:endParaRPr>
          </a:p>
          <a:p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«Элементы компьютерной алгебры» </a:t>
            </a:r>
            <a:r>
              <a:rPr lang="ru-RU" sz="1900">
                <a:solidFill>
                  <a:srgbClr val="3905CD"/>
                </a:solidFill>
              </a:rPr>
              <a:t>–</a:t>
            </a:r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 проф. С.А. Абрамов</a:t>
            </a:r>
            <a:endParaRPr lang="ru-RU" sz="1900">
              <a:solidFill>
                <a:srgbClr val="3905CD"/>
              </a:solidFill>
            </a:endParaRPr>
          </a:p>
          <a:p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«Нейронные сети в задачах автоматической обработки текстов» </a:t>
            </a:r>
            <a:r>
              <a:rPr lang="ru-RU" sz="1900">
                <a:solidFill>
                  <a:srgbClr val="3905CD"/>
                </a:solidFill>
              </a:rPr>
              <a:t>–</a:t>
            </a:r>
            <a:endParaRPr lang="ru-RU" sz="1900">
              <a:solidFill>
                <a:srgbClr val="3905CD"/>
              </a:solidFill>
              <a:cs typeface="Calibri" pitchFamily="34" charset="0"/>
            </a:endParaRPr>
          </a:p>
          <a:p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к.ф.-м.н. Н. В. Арефьев</a:t>
            </a:r>
          </a:p>
          <a:p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«Веб-дизайн. Технологические аспекты»</a:t>
            </a:r>
            <a:r>
              <a:rPr lang="ru-RU" sz="1900">
                <a:solidFill>
                  <a:srgbClr val="3905CD"/>
                </a:solidFill>
              </a:rPr>
              <a:t> –</a:t>
            </a:r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 м.н.с. Н.В. Баева</a:t>
            </a:r>
            <a:endParaRPr lang="ru-RU" sz="1900">
              <a:solidFill>
                <a:srgbClr val="3905CD"/>
              </a:solidFill>
            </a:endParaRPr>
          </a:p>
          <a:p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«Введение в компьютерную лингвистику» </a:t>
            </a:r>
            <a:r>
              <a:rPr lang="ru-RU" sz="1900">
                <a:solidFill>
                  <a:srgbClr val="3905CD"/>
                </a:solidFill>
              </a:rPr>
              <a:t>–</a:t>
            </a:r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 доц. И.А. Волкова</a:t>
            </a:r>
            <a:endParaRPr lang="ru-RU" sz="1900">
              <a:solidFill>
                <a:srgbClr val="3905CD"/>
              </a:solidFill>
            </a:endParaRPr>
          </a:p>
          <a:p>
            <a:r>
              <a:rPr lang="ru-RU" sz="1900">
                <a:solidFill>
                  <a:srgbClr val="3905CD"/>
                </a:solidFill>
              </a:rPr>
              <a:t>«Теория формальных языков» – к.ф.м.н. А.А. Вылиток</a:t>
            </a:r>
          </a:p>
          <a:p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«Машинное обучение в автоматической обработке текстов» </a:t>
            </a:r>
            <a:r>
              <a:rPr lang="ru-RU" sz="1900">
                <a:solidFill>
                  <a:srgbClr val="3905CD"/>
                </a:solidFill>
              </a:rPr>
              <a:t>– д.т.н.</a:t>
            </a:r>
            <a:endParaRPr lang="ru-RU" sz="1900">
              <a:solidFill>
                <a:srgbClr val="3905CD"/>
              </a:solidFill>
              <a:cs typeface="Calibri" pitchFamily="34" charset="0"/>
            </a:endParaRPr>
          </a:p>
          <a:p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Н.В. Лукашевич</a:t>
            </a:r>
          </a:p>
          <a:p>
            <a:r>
              <a:rPr lang="ru-RU" sz="1900">
                <a:solidFill>
                  <a:srgbClr val="3905CD"/>
                </a:solidFill>
              </a:rPr>
              <a:t>«Пользовательский интерфейс: семиотические аспекты – проф. М.Г. Мальковский</a:t>
            </a:r>
          </a:p>
          <a:p>
            <a:r>
              <a:rPr lang="ru-RU" sz="1900">
                <a:solidFill>
                  <a:srgbClr val="3905CD"/>
                </a:solidFill>
              </a:rPr>
              <a:t>«Недетерминированные конечные автоматы» – д.ф.-м.н. Б.Ю. Мельников</a:t>
            </a:r>
          </a:p>
          <a:p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«Введение в парадигмы программирования» </a:t>
            </a:r>
            <a:r>
              <a:rPr lang="ru-RU" sz="1900">
                <a:solidFill>
                  <a:srgbClr val="3905CD"/>
                </a:solidFill>
              </a:rPr>
              <a:t>–</a:t>
            </a:r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 доц. А.В. Столяров</a:t>
            </a:r>
            <a:endParaRPr lang="ru-RU" sz="1900">
              <a:solidFill>
                <a:srgbClr val="3905CD"/>
              </a:solidFill>
            </a:endParaRPr>
          </a:p>
          <a:p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«Практика многостилевого программирования» </a:t>
            </a:r>
            <a:r>
              <a:rPr lang="ru-RU" sz="1900">
                <a:solidFill>
                  <a:srgbClr val="3905CD"/>
                </a:solidFill>
              </a:rPr>
              <a:t>–</a:t>
            </a:r>
            <a:r>
              <a:rPr lang="ru-RU" sz="1900">
                <a:solidFill>
                  <a:srgbClr val="3905CD"/>
                </a:solidFill>
                <a:cs typeface="Calibri" pitchFamily="34" charset="0"/>
              </a:rPr>
              <a:t> доц. А.В. Столяров</a:t>
            </a:r>
          </a:p>
          <a:p>
            <a:r>
              <a:rPr lang="ru-RU" sz="1900">
                <a:solidFill>
                  <a:srgbClr val="3905CD"/>
                </a:solidFill>
              </a:rPr>
              <a:t>«Построение и анализ алгоритмов» – проф. М.В. Ульянов</a:t>
            </a:r>
          </a:p>
          <a:p>
            <a:r>
              <a:rPr lang="ru-RU" sz="1900">
                <a:solidFill>
                  <a:srgbClr val="3905CD"/>
                </a:solidFill>
              </a:rPr>
              <a:t>«Язык </a:t>
            </a:r>
            <a:r>
              <a:rPr lang="en-US" sz="1900">
                <a:solidFill>
                  <a:srgbClr val="3905CD"/>
                </a:solidFill>
              </a:rPr>
              <a:t> Python</a:t>
            </a:r>
            <a:r>
              <a:rPr lang="ru-RU" sz="1900">
                <a:solidFill>
                  <a:srgbClr val="3905CD"/>
                </a:solidFill>
              </a:rPr>
              <a:t>» – О.Г. Французов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94F10E-DD1B-49F3-BDF8-CBF9C831DDD5}" type="slidenum">
              <a:rPr lang="ru-RU" smtClean="0">
                <a:latin typeface="Arial" pitchFamily="34" charset="0"/>
              </a:rPr>
              <a:pPr/>
              <a:t>2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115888"/>
            <a:ext cx="6192838" cy="969962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Кафедра алгоритмических языков</a:t>
            </a: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85813" y="1357313"/>
            <a:ext cx="5529262" cy="4572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200" dirty="0" smtClean="0"/>
              <a:t>Кафедра была создана в 1970 году одновременно с основанием самого факультета.</a:t>
            </a:r>
          </a:p>
          <a:p>
            <a:pPr marL="0" indent="0">
              <a:buFontTx/>
              <a:buNone/>
              <a:defRPr/>
            </a:pPr>
            <a:endParaRPr lang="ru-RU" sz="2200" dirty="0" smtClean="0"/>
          </a:p>
          <a:p>
            <a:pPr marL="0" indent="0">
              <a:buFontTx/>
              <a:buNone/>
              <a:defRPr/>
            </a:pPr>
            <a:r>
              <a:rPr lang="ru-RU" sz="2200" dirty="0" smtClean="0"/>
              <a:t>Основатель и первый заведующий  кафедрой – один из пионеров практической космонавтики и программирования в нашей стране Лауреат Ленинской премии член-корреспондент РАН Святослав Сергеевич Лавров. (1923-2004).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200" dirty="0" smtClean="0"/>
              <a:t>В честь Святослава Сергеевича названа малая планета (№ 2354, </a:t>
            </a:r>
            <a:r>
              <a:rPr lang="ru-RU" sz="2200" dirty="0" err="1" smtClean="0"/>
              <a:t>Lavrov</a:t>
            </a:r>
            <a:r>
              <a:rPr lang="ru-RU" sz="2200" dirty="0" smtClean="0"/>
              <a:t>), открытая в 1978 году.</a:t>
            </a:r>
            <a:endParaRPr lang="ru-RU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484313"/>
            <a:ext cx="2592388" cy="3703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6190A0-6493-4605-B7E2-F640E940AB70}" type="slidenum">
              <a:rPr lang="ru-RU" smtClean="0">
                <a:latin typeface="Arial" pitchFamily="34" charset="0"/>
              </a:rPr>
              <a:pPr/>
              <a:t>20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3188" y="0"/>
            <a:ext cx="52149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Научная работа студентов</a:t>
            </a:r>
            <a:endParaRPr lang="ru-RU" sz="3200" dirty="0">
              <a:latin typeface="Arial" charset="0"/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285750" y="1052513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905CD"/>
                </a:solidFill>
              </a:rPr>
              <a:t>Некоторые темы дипломных работ последних лет</a:t>
            </a:r>
          </a:p>
        </p:txBody>
      </p:sp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250825" y="1700213"/>
            <a:ext cx="8713788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Автоматическая кластеризация значений многозначных слов</a:t>
            </a: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Выделение в </a:t>
            </a:r>
            <a:r>
              <a:rPr lang="ru-RU" sz="1700" dirty="0" err="1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интернет-трафике</a:t>
            </a: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сайтов указанной тематики</a:t>
            </a:r>
            <a:endParaRPr lang="ru-RU" sz="1700" dirty="0">
              <a:solidFill>
                <a:srgbClr val="390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Генерация программы поведения игрового персонажа по естественно-языковой спецификации</a:t>
            </a:r>
            <a:endParaRPr lang="ru-RU" sz="1700" dirty="0">
              <a:solidFill>
                <a:srgbClr val="390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Диалект языка Схема для виртуальной машины </a:t>
            </a:r>
            <a:r>
              <a:rPr lang="ru-RU" sz="1700" dirty="0" err="1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ActionScript</a:t>
            </a:r>
            <a:endParaRPr lang="ru-RU" sz="1700" dirty="0">
              <a:solidFill>
                <a:srgbClr val="390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Применение технологии CUDA для решения задач молекулярного моделирования</a:t>
            </a:r>
            <a:endParaRPr lang="ru-RU" sz="1700" dirty="0">
              <a:solidFill>
                <a:srgbClr val="390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Программная среда для разработки и тестирования системы правил синтаксического анализатора русского языка </a:t>
            </a: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Построение базы слов-омофонов для коррекции ошибок в текстах</a:t>
            </a: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Разработка и реализация технологии документооборота в </a:t>
            </a:r>
            <a:r>
              <a:rPr lang="ru-RU" sz="1700" dirty="0" err="1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субконтрактных</a:t>
            </a: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отношениях</a:t>
            </a: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Разработка системы поиска нот с использованием закономерностей построения музыкальных произведений</a:t>
            </a: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Система автоматического определения личностных характеристик автора текста </a:t>
            </a: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Рекуррентные нейронные сети в автоматической обработке текстов</a:t>
            </a:r>
            <a:endParaRPr lang="ru-RU" sz="1700" dirty="0">
              <a:solidFill>
                <a:srgbClr val="390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Система моделирования рисков в IT-проектах</a:t>
            </a:r>
            <a:endParaRPr lang="ru-RU" sz="1700" dirty="0">
              <a:solidFill>
                <a:srgbClr val="390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2273300" algn="l"/>
                <a:tab pos="2882900" algn="l"/>
                <a:tab pos="9639300" algn="l"/>
              </a:tabLst>
              <a:defRPr/>
            </a:pPr>
            <a:r>
              <a:rPr lang="ru-RU" sz="1700" dirty="0">
                <a:solidFill>
                  <a:srgbClr val="390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Методы определения кластеров публикаций в социальных сетях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E2C68-58E5-4AE6-9E4C-571BF2E5E584}" type="slidenum">
              <a:rPr lang="ru-RU" smtClean="0">
                <a:latin typeface="Arial" pitchFamily="34" charset="0"/>
              </a:rPr>
              <a:pPr/>
              <a:t>21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5" y="2549525"/>
            <a:ext cx="87137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just"/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Среди наших выпускников профессора и преподаватели МГУ и других российских вузов, профессора университетов Великобритании, Канады, Финляндии. Выпускники работают в: НИВЦ МГУ, ВЦ РАН, ИСП РАН, РосНИИ искусственного интеллекта, ММВБ, ПАО «Сбербанк», ПАО «Почта банк», ООО «Яндекс», ООО «Рамблер Интернет Холдинг», группа 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ABBYY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, ЗАО «Диасофт», «Ай-Теко», АО «Райффайзенбанк», 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PwC,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 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S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&amp;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T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 Россия, 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AT Consulting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,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 Mail.ru Group,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 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Intel Corporation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, 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Microsoft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, 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Nigma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.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ru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, Reuters Group Limited, </a:t>
            </a:r>
            <a:r>
              <a:rPr lang="en-US" sz="2000">
                <a:solidFill>
                  <a:srgbClr val="3905CD"/>
                </a:solidFill>
                <a:cs typeface="Times New Roman" pitchFamily="18" charset="0"/>
              </a:rPr>
              <a:t>Cognitive Technologies 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Limited.</a:t>
            </a:r>
            <a:endParaRPr lang="ru-RU" sz="2000">
              <a:solidFill>
                <a:srgbClr val="3905CD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14375" y="5429250"/>
            <a:ext cx="7786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Практически все сотрудники кафедры – в прошлом студенты и/или аспиранты кафедры. </a:t>
            </a:r>
            <a:endParaRPr lang="ru-RU" sz="2000" b="1">
              <a:solidFill>
                <a:srgbClr val="3905C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50" y="0"/>
            <a:ext cx="5214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Выпускники кафедры</a:t>
            </a:r>
            <a:endParaRPr lang="ru-RU" sz="3200" dirty="0">
              <a:latin typeface="Arial" charset="0"/>
            </a:endParaRPr>
          </a:p>
        </p:txBody>
      </p:sp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785813" y="1357313"/>
            <a:ext cx="764381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8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3905CD"/>
                </a:solidFill>
              </a:rPr>
              <a:t>Выпускники кафедры имеют серьезную теоретическую подготовку, обладают знанием различных парадигм программирования, могут комбинировать методы различных областей компьютерной науки в решении практических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8FAB79-C52E-41B0-87EE-85B490116929}" type="slidenum">
              <a:rPr lang="ru-RU" smtClean="0">
                <a:latin typeface="Arial" pitchFamily="34" charset="0"/>
              </a:rPr>
              <a:pPr/>
              <a:t>22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pic>
        <p:nvPicPr>
          <p:cNvPr id="2458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1643063"/>
            <a:ext cx="1428750" cy="192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643063"/>
            <a:ext cx="1428750" cy="192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1643063"/>
            <a:ext cx="1262063" cy="192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857500"/>
            <a:ext cx="13716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4214813"/>
            <a:ext cx="13716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4214813"/>
            <a:ext cx="1357312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28875" y="0"/>
            <a:ext cx="564356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Учебный процесс: лекторы основных курсов</a:t>
            </a:r>
            <a:endParaRPr lang="ru-RU" sz="3200" dirty="0">
              <a:latin typeface="Arial" charset="0"/>
            </a:endParaRPr>
          </a:p>
        </p:txBody>
      </p:sp>
      <p:sp>
        <p:nvSpPr>
          <p:cNvPr id="24587" name="Прямоугольник 10"/>
          <p:cNvSpPr>
            <a:spLocks noChangeArrowheads="1"/>
          </p:cNvSpPr>
          <p:nvPr/>
        </p:nvSpPr>
        <p:spPr bwMode="auto">
          <a:xfrm>
            <a:off x="500063" y="1071563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905CD"/>
                </a:solidFill>
              </a:rPr>
              <a:t>Лекторы 1 и 2 курсов </a:t>
            </a:r>
            <a:endParaRPr lang="ru-RU" sz="2000" b="1">
              <a:solidFill>
                <a:srgbClr val="3905CD"/>
              </a:solidFill>
            </a:endParaRPr>
          </a:p>
        </p:txBody>
      </p:sp>
      <p:sp>
        <p:nvSpPr>
          <p:cNvPr id="24588" name="Прямоугольник 11"/>
          <p:cNvSpPr>
            <a:spLocks noChangeArrowheads="1"/>
          </p:cNvSpPr>
          <p:nvPr/>
        </p:nvSpPr>
        <p:spPr bwMode="auto">
          <a:xfrm>
            <a:off x="214313" y="1643063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905CD"/>
                </a:solidFill>
              </a:rPr>
              <a:t>Алгоритмы и алгоритмические языки</a:t>
            </a:r>
          </a:p>
        </p:txBody>
      </p:sp>
      <p:sp>
        <p:nvSpPr>
          <p:cNvPr id="24589" name="Прямоугольник 12"/>
          <p:cNvSpPr>
            <a:spLocks noChangeArrowheads="1"/>
          </p:cNvSpPr>
          <p:nvPr/>
        </p:nvSpPr>
        <p:spPr bwMode="auto">
          <a:xfrm>
            <a:off x="3357563" y="3571875"/>
            <a:ext cx="557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3905CD"/>
                </a:solidFill>
              </a:rPr>
              <a:t>В.Н.Пильщиков Ю.С.Корухова С.Ю.Соловьев</a:t>
            </a:r>
          </a:p>
          <a:p>
            <a:r>
              <a:rPr lang="ru-RU" sz="2000">
                <a:solidFill>
                  <a:srgbClr val="3905CD"/>
                </a:solidFill>
              </a:rPr>
              <a:t>   (1947 – 2011)</a:t>
            </a:r>
          </a:p>
        </p:txBody>
      </p:sp>
      <p:sp>
        <p:nvSpPr>
          <p:cNvPr id="24590" name="Прямоугольник 13"/>
          <p:cNvSpPr>
            <a:spLocks noChangeArrowheads="1"/>
          </p:cNvSpPr>
          <p:nvPr/>
        </p:nvSpPr>
        <p:spPr bwMode="auto">
          <a:xfrm>
            <a:off x="1643063" y="3071813"/>
            <a:ext cx="1785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905CD"/>
                </a:solidFill>
              </a:rPr>
              <a:t>Архитектура ЭВМ и язык ассемблера</a:t>
            </a:r>
          </a:p>
        </p:txBody>
      </p:sp>
      <p:sp>
        <p:nvSpPr>
          <p:cNvPr id="24591" name="Прямоугольник 14"/>
          <p:cNvSpPr>
            <a:spLocks noChangeArrowheads="1"/>
          </p:cNvSpPr>
          <p:nvPr/>
        </p:nvSpPr>
        <p:spPr bwMode="auto">
          <a:xfrm>
            <a:off x="142875" y="4857750"/>
            <a:ext cx="235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3905CD"/>
                </a:solidFill>
              </a:rPr>
              <a:t>Е.А.Бордаченкова</a:t>
            </a:r>
          </a:p>
        </p:txBody>
      </p:sp>
      <p:sp>
        <p:nvSpPr>
          <p:cNvPr id="24592" name="Прямоугольник 15"/>
          <p:cNvSpPr>
            <a:spLocks noChangeArrowheads="1"/>
          </p:cNvSpPr>
          <p:nvPr/>
        </p:nvSpPr>
        <p:spPr bwMode="auto">
          <a:xfrm>
            <a:off x="3929063" y="6143625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3905CD"/>
                </a:solidFill>
              </a:rPr>
              <a:t>И.А.Волкова      А.А.Вылиток</a:t>
            </a:r>
          </a:p>
        </p:txBody>
      </p:sp>
      <p:sp>
        <p:nvSpPr>
          <p:cNvPr id="24593" name="Прямоугольник 16"/>
          <p:cNvSpPr>
            <a:spLocks noChangeArrowheads="1"/>
          </p:cNvSpPr>
          <p:nvPr/>
        </p:nvSpPr>
        <p:spPr bwMode="auto">
          <a:xfrm>
            <a:off x="1143000" y="5357813"/>
            <a:ext cx="278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905CD"/>
                </a:solidFill>
              </a:rPr>
              <a:t>Системы программирования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82598F-2966-4259-B84E-F2EE045D0882}" type="slidenum">
              <a:rPr lang="ru-RU" smtClean="0">
                <a:latin typeface="Arial" pitchFamily="34" charset="0"/>
              </a:rPr>
              <a:pPr/>
              <a:t>23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pic>
        <p:nvPicPr>
          <p:cNvPr id="2560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268413"/>
            <a:ext cx="1500187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1428750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149725"/>
            <a:ext cx="1412875" cy="197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0313" y="0"/>
            <a:ext cx="55721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Учебный процесс: лекторы основных курсов </a:t>
            </a:r>
            <a:endParaRPr lang="ru-RU" sz="3200" dirty="0">
              <a:latin typeface="Arial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785813" y="1143000"/>
            <a:ext cx="7643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905CD"/>
                </a:solidFill>
              </a:rPr>
              <a:t>Лекторы 3 и 4 курсов</a:t>
            </a:r>
            <a:endParaRPr lang="ru-RU" sz="2000" b="1">
              <a:solidFill>
                <a:srgbClr val="3905CD"/>
              </a:solidFill>
            </a:endParaRPr>
          </a:p>
        </p:txBody>
      </p:sp>
      <p:sp>
        <p:nvSpPr>
          <p:cNvPr id="25609" name="Прямоугольник 8"/>
          <p:cNvSpPr>
            <a:spLocks noChangeArrowheads="1"/>
          </p:cNvSpPr>
          <p:nvPr/>
        </p:nvSpPr>
        <p:spPr bwMode="auto">
          <a:xfrm>
            <a:off x="1763713" y="2636838"/>
            <a:ext cx="2786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36550" eaLnBrk="1"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905CD"/>
                </a:solidFill>
              </a:rPr>
              <a:t>Языки программирования</a:t>
            </a:r>
          </a:p>
        </p:txBody>
      </p:sp>
      <p:sp>
        <p:nvSpPr>
          <p:cNvPr id="25610" name="Прямоугольник 9"/>
          <p:cNvSpPr>
            <a:spLocks noChangeArrowheads="1"/>
          </p:cNvSpPr>
          <p:nvPr/>
        </p:nvSpPr>
        <p:spPr bwMode="auto">
          <a:xfrm>
            <a:off x="3635375" y="1628775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36550" eaLnBrk="1"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905CD"/>
                </a:solidFill>
              </a:rPr>
              <a:t>Вычислительная сложность алгоритмов</a:t>
            </a:r>
          </a:p>
        </p:txBody>
      </p:sp>
      <p:sp>
        <p:nvSpPr>
          <p:cNvPr id="25611" name="Прямоугольник 10"/>
          <p:cNvSpPr>
            <a:spLocks noChangeArrowheads="1"/>
          </p:cNvSpPr>
          <p:nvPr/>
        </p:nvSpPr>
        <p:spPr bwMode="auto">
          <a:xfrm>
            <a:off x="2339975" y="4005263"/>
            <a:ext cx="21605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36550" eaLnBrk="1"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905CD"/>
                </a:solidFill>
              </a:rPr>
              <a:t>Искусственный </a:t>
            </a:r>
          </a:p>
          <a:p>
            <a:pPr indent="-336550" eaLnBrk="1"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905CD"/>
                </a:solidFill>
              </a:rPr>
              <a:t>интеллект</a:t>
            </a:r>
          </a:p>
        </p:txBody>
      </p:sp>
      <p:sp>
        <p:nvSpPr>
          <p:cNvPr id="25612" name="Прямоугольник 11"/>
          <p:cNvSpPr>
            <a:spLocks noChangeArrowheads="1"/>
          </p:cNvSpPr>
          <p:nvPr/>
        </p:nvSpPr>
        <p:spPr bwMode="auto">
          <a:xfrm>
            <a:off x="250825" y="3644900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36550" eaLnBrk="1"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905CD"/>
                </a:solidFill>
              </a:rPr>
              <a:t>И.Г.Головин</a:t>
            </a:r>
          </a:p>
        </p:txBody>
      </p:sp>
      <p:sp>
        <p:nvSpPr>
          <p:cNvPr id="25613" name="Прямоугольник 12"/>
          <p:cNvSpPr>
            <a:spLocks noChangeArrowheads="1"/>
          </p:cNvSpPr>
          <p:nvPr/>
        </p:nvSpPr>
        <p:spPr bwMode="auto">
          <a:xfrm>
            <a:off x="395288" y="6237288"/>
            <a:ext cx="250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36550" eaLnBrk="1"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905CD"/>
                </a:solidFill>
              </a:rPr>
              <a:t>М.Г.Мальковский</a:t>
            </a:r>
          </a:p>
        </p:txBody>
      </p:sp>
      <p:sp>
        <p:nvSpPr>
          <p:cNvPr id="25614" name="Прямоугольник 13"/>
          <p:cNvSpPr>
            <a:spLocks noChangeArrowheads="1"/>
          </p:cNvSpPr>
          <p:nvPr/>
        </p:nvSpPr>
        <p:spPr bwMode="auto">
          <a:xfrm>
            <a:off x="6804025" y="3357563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36550" eaLnBrk="1"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905CD"/>
                </a:solidFill>
              </a:rPr>
              <a:t>С.А.Абрамов</a:t>
            </a:r>
          </a:p>
        </p:txBody>
      </p:sp>
      <p:sp>
        <p:nvSpPr>
          <p:cNvPr id="25615" name="Прямоугольник 14"/>
          <p:cNvSpPr>
            <a:spLocks noChangeArrowheads="1"/>
          </p:cNvSpPr>
          <p:nvPr/>
        </p:nvSpPr>
        <p:spPr bwMode="auto">
          <a:xfrm>
            <a:off x="3419475" y="5157788"/>
            <a:ext cx="26638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336550" eaLnBrk="1"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905CD"/>
                </a:solidFill>
              </a:rPr>
              <a:t>Функциональное </a:t>
            </a:r>
          </a:p>
          <a:p>
            <a:pPr indent="-336550" eaLnBrk="1"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905CD"/>
                </a:solidFill>
              </a:rPr>
              <a:t>программирование</a:t>
            </a:r>
          </a:p>
        </p:txBody>
      </p:sp>
      <p:sp>
        <p:nvSpPr>
          <p:cNvPr id="25616" name="Прямоугольник 15"/>
          <p:cNvSpPr>
            <a:spLocks noChangeArrowheads="1"/>
          </p:cNvSpPr>
          <p:nvPr/>
        </p:nvSpPr>
        <p:spPr bwMode="auto">
          <a:xfrm>
            <a:off x="5724525" y="5949950"/>
            <a:ext cx="215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336550" eaLnBrk="1">
              <a:spcAft>
                <a:spcPts val="6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905CD"/>
                </a:solidFill>
              </a:rPr>
              <a:t>Е.И.Большакова</a:t>
            </a:r>
          </a:p>
        </p:txBody>
      </p:sp>
      <p:pic>
        <p:nvPicPr>
          <p:cNvPr id="25617" name="Picture 15" descr="C:\Users\Михаил\Downloads\9855IMG_3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789363"/>
            <a:ext cx="1447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EE2050-6BA8-48B9-B605-255828072BD7}" type="slidenum">
              <a:rPr lang="ru-RU" smtClean="0">
                <a:latin typeface="Arial" pitchFamily="34" charset="0"/>
              </a:rPr>
              <a:pPr/>
              <a:t>24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714500"/>
            <a:ext cx="1643062" cy="221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1714500"/>
            <a:ext cx="1785938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1714500"/>
            <a:ext cx="1857375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785938"/>
            <a:ext cx="1643063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2" name="Picture 2" descr="C:\Users\Михаил\Documents\Фестиваль науки МГУ\ФОТО\abramov_el_comp_al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88" y="4143375"/>
            <a:ext cx="15001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 descr="C:\Users\Михаил\Documents\Фестиваль науки МГУ\ФОТО\___Мальковский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63" y="4214813"/>
            <a:ext cx="14478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4" descr="C:\Users\Михаил\Documents\Фестиваль науки МГУ\ФОТО\___Лавров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4214813"/>
            <a:ext cx="15001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5" descr="C:\Users\Михаил\Documents\Фестиваль науки МГУ\ФОТО\trifonjov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63" y="1928813"/>
            <a:ext cx="1357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6" descr="C:\Users\Михаил\Documents\Фестиваль науки МГУ\ФОТО\___Лавров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63" y="4214813"/>
            <a:ext cx="13763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357438" y="214313"/>
            <a:ext cx="57864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Книги сотрудников кафедры</a:t>
            </a:r>
            <a:endParaRPr lang="ru-RU" sz="3200" dirty="0">
              <a:latin typeface="Arial" charset="0"/>
            </a:endParaRPr>
          </a:p>
        </p:txBody>
      </p:sp>
      <p:sp>
        <p:nvSpPr>
          <p:cNvPr id="26638" name="Прямоугольник 14"/>
          <p:cNvSpPr>
            <a:spLocks noChangeArrowheads="1"/>
          </p:cNvSpPr>
          <p:nvPr/>
        </p:nvSpPr>
        <p:spPr bwMode="auto">
          <a:xfrm>
            <a:off x="428625" y="1143000"/>
            <a:ext cx="828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905CD"/>
                </a:solidFill>
              </a:rPr>
              <a:t>Монографии, учебники, задачники:</a:t>
            </a:r>
          </a:p>
        </p:txBody>
      </p:sp>
      <p:pic>
        <p:nvPicPr>
          <p:cNvPr id="26639" name="Picture 16" descr="C:\Users\Михаил\Downloads\101542249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850" y="4221163"/>
            <a:ext cx="14366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2015</a:t>
            </a:r>
          </a:p>
        </p:txBody>
      </p:sp>
      <p:sp>
        <p:nvSpPr>
          <p:cNvPr id="2765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6381750" cy="10699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268413"/>
            <a:ext cx="7956550" cy="4114800"/>
          </a:xfrm>
        </p:spPr>
        <p:txBody>
          <a:bodyPr/>
          <a:lstStyle/>
          <a:p>
            <a:pPr>
              <a:buClr>
                <a:srgbClr val="1E0773"/>
              </a:buClr>
              <a:buFontTx/>
              <a:buNone/>
            </a:pPr>
            <a:endParaRPr lang="ru-RU" sz="2800" b="0" smtClean="0">
              <a:latin typeface="Times New Roman CYR" charset="-52"/>
            </a:endParaRPr>
          </a:p>
        </p:txBody>
      </p:sp>
      <p:pic>
        <p:nvPicPr>
          <p:cNvPr id="27654" name="Рисунок 5" descr="Рисунок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E6C96C-0B55-42AC-BCF6-D80C77B100D0}" type="slidenum">
              <a:rPr lang="ru-RU" smtClean="0">
                <a:latin typeface="Arial" pitchFamily="34" charset="0"/>
              </a:rPr>
              <a:pPr/>
              <a:t>3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25" y="0"/>
            <a:ext cx="6121400" cy="969963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Заведующие кафедрой алгоритмических языков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470525" y="628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 CYR" charset="-52"/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946525" y="293687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 CYR" charset="-52"/>
            </a:endParaRPr>
          </a:p>
          <a:p>
            <a:endParaRPr lang="ru-RU" sz="2400">
              <a:latin typeface="Times New Roman CYR" charset="-52"/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971550" y="1628775"/>
            <a:ext cx="705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GB" sz="3200">
              <a:solidFill>
                <a:srgbClr val="3905CD"/>
              </a:solidFill>
              <a:latin typeface="Times New Roman CYR" charset="-52"/>
            </a:endParaRPr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827088" y="1557338"/>
            <a:ext cx="4929187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3905CD"/>
                </a:solidFill>
                <a:latin typeface="DejaVu Sans Condensed"/>
              </a:rPr>
              <a:t>Николай Павлович Трифонов </a:t>
            </a:r>
            <a:br>
              <a:rPr lang="ru-RU" sz="2400" b="1">
                <a:solidFill>
                  <a:srgbClr val="3905CD"/>
                </a:solidFill>
                <a:latin typeface="DejaVu Sans Condensed"/>
              </a:rPr>
            </a:br>
            <a:r>
              <a:rPr lang="ru-RU" sz="2400" b="1">
                <a:solidFill>
                  <a:srgbClr val="3905CD"/>
                </a:solidFill>
                <a:latin typeface="DejaVu Sans Condensed"/>
              </a:rPr>
              <a:t>профессор</a:t>
            </a:r>
          </a:p>
          <a:p>
            <a:pPr>
              <a:lnSpc>
                <a:spcPct val="98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3905CD"/>
                </a:solidFill>
                <a:latin typeface="DejaVu Sans Condensed"/>
              </a:rPr>
              <a:t>заслуженный работник высшей школы Российской Федерации</a:t>
            </a:r>
            <a:br>
              <a:rPr lang="ru-RU" sz="2400" b="1">
                <a:solidFill>
                  <a:srgbClr val="3905CD"/>
                </a:solidFill>
                <a:latin typeface="DejaVu Sans Condensed"/>
              </a:rPr>
            </a:br>
            <a:r>
              <a:rPr lang="ru-RU" sz="2400" b="1">
                <a:solidFill>
                  <a:srgbClr val="3905CD"/>
                </a:solidFill>
                <a:latin typeface="DejaVu Sans Condensed"/>
              </a:rPr>
              <a:t>зав. кафедрой в 1971-1993 гг.</a:t>
            </a:r>
          </a:p>
        </p:txBody>
      </p:sp>
      <p:sp>
        <p:nvSpPr>
          <p:cNvPr id="5129" name="Прямоугольник 8"/>
          <p:cNvSpPr>
            <a:spLocks noChangeArrowheads="1"/>
          </p:cNvSpPr>
          <p:nvPr/>
        </p:nvSpPr>
        <p:spPr bwMode="auto">
          <a:xfrm>
            <a:off x="785813" y="3857625"/>
            <a:ext cx="50006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3905CD"/>
                </a:solidFill>
                <a:latin typeface="DejaVu Sans Condensed"/>
              </a:rPr>
              <a:t>Михаил Георгиевич Мальковский </a:t>
            </a:r>
            <a:br>
              <a:rPr lang="ru-RU" sz="2400" b="1">
                <a:solidFill>
                  <a:srgbClr val="3905CD"/>
                </a:solidFill>
                <a:latin typeface="DejaVu Sans Condensed"/>
              </a:rPr>
            </a:br>
            <a:r>
              <a:rPr lang="ru-RU" sz="2400" b="1">
                <a:solidFill>
                  <a:srgbClr val="3905CD"/>
                </a:solidFill>
                <a:latin typeface="DejaVu Sans Condensed"/>
              </a:rPr>
              <a:t>профессор</a:t>
            </a:r>
          </a:p>
          <a:p>
            <a:pPr>
              <a:lnSpc>
                <a:spcPct val="98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3905CD"/>
                </a:solidFill>
                <a:latin typeface="DejaVu Sans Condensed"/>
              </a:rPr>
              <a:t>заслуженный профессор МГУ </a:t>
            </a:r>
            <a:br>
              <a:rPr lang="ru-RU" sz="2400" b="1">
                <a:solidFill>
                  <a:srgbClr val="3905CD"/>
                </a:solidFill>
                <a:latin typeface="DejaVu Sans Condensed"/>
              </a:rPr>
            </a:br>
            <a:r>
              <a:rPr lang="ru-RU" sz="2400" b="1">
                <a:solidFill>
                  <a:srgbClr val="3905CD"/>
                </a:solidFill>
                <a:latin typeface="DejaVu Sans Condensed"/>
              </a:rPr>
              <a:t>зав. кафедрой с 1993 г.</a:t>
            </a:r>
          </a:p>
        </p:txBody>
      </p:sp>
      <p:pic>
        <p:nvPicPr>
          <p:cNvPr id="5130" name="Рисунок 16" descr="Рисунок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412875"/>
            <a:ext cx="151288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7" descr="Рисунок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857625"/>
            <a:ext cx="152717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059AAA-0E5D-4DC2-A20B-D77BCEA86FED}" type="slidenum">
              <a:rPr lang="ru-RU" smtClean="0">
                <a:latin typeface="Arial" pitchFamily="34" charset="0"/>
              </a:rPr>
              <a:pPr/>
              <a:t>4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0"/>
            <a:ext cx="62865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Научно-исследовательская работа кафедры</a:t>
            </a:r>
            <a:endParaRPr lang="ru-RU" sz="3200" dirty="0">
              <a:latin typeface="Arial" charset="0"/>
            </a:endParaRP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571500" y="3500438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905CD"/>
                </a:solidFill>
              </a:rPr>
              <a:t>Тема  НИР  в  2016-2020 гг.   «</a:t>
            </a:r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Математическое и программное обеспечение перспективных систем обработки символьной информации»</a:t>
            </a:r>
          </a:p>
          <a:p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(номер госрегистрации № АААА-А16-116021510094-6).</a:t>
            </a:r>
            <a:endParaRPr lang="ru-RU" sz="2000">
              <a:solidFill>
                <a:srgbClr val="3905CD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643063" y="4786313"/>
            <a:ext cx="571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Приоритетное направление: </a:t>
            </a:r>
          </a:p>
          <a:p>
            <a:pPr algn="just"/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Программное и математическое обеспечение  </a:t>
            </a:r>
          </a:p>
          <a:p>
            <a:pPr algn="just"/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эффективного решения актуальных задач на </a:t>
            </a:r>
          </a:p>
          <a:p>
            <a:pPr algn="just"/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современных вычислительных системах.</a:t>
            </a:r>
            <a:endParaRPr lang="ru-RU" sz="2000">
              <a:solidFill>
                <a:srgbClr val="3905CD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57188" y="1428750"/>
            <a:ext cx="84296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/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Фундаментальные научные достижения сотрудников кафедры нашли применение при решении прикладных задач программирования (стандартизация языков программирования, тестирование трансляторов), а также в технике (автоматизация проектирования,  поддержка принятия решений), прикладной лингвистике, криптографии, военном деле.</a:t>
            </a:r>
            <a:endParaRPr lang="ru-RU" sz="2000" b="1">
              <a:solidFill>
                <a:srgbClr val="3905CD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71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248E21-6300-4C6A-B80C-15A90C07F3B9}" type="slidenum">
              <a:rPr lang="ru-RU" smtClean="0">
                <a:latin typeface="Arial" pitchFamily="34" charset="0"/>
              </a:rPr>
              <a:pPr/>
              <a:t>5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75" y="0"/>
            <a:ext cx="571341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НИР – основные направления</a:t>
            </a:r>
            <a:endParaRPr lang="ru-RU" sz="3200" dirty="0">
              <a:latin typeface="Arial" charset="0"/>
            </a:endParaRP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468313" y="1300163"/>
            <a:ext cx="82804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>
                <a:solidFill>
                  <a:srgbClr val="3905CD"/>
                </a:solidFill>
                <a:cs typeface="Courier New" pitchFamily="49" charset="0"/>
              </a:rPr>
              <a:t>В настоящее время на кафедре проводятся исследования: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3905CD"/>
                </a:solidFill>
                <a:cs typeface="Courier New" pitchFamily="49" charset="0"/>
              </a:rPr>
              <a:t>- в области </a:t>
            </a:r>
            <a:r>
              <a:rPr lang="ru-RU" sz="2000" b="1">
                <a:solidFill>
                  <a:srgbClr val="3905CD"/>
                </a:solidFill>
                <a:cs typeface="Courier New" pitchFamily="49" charset="0"/>
              </a:rPr>
              <a:t>искусственного интеллекта и компьютерной лингвистики</a:t>
            </a:r>
            <a:r>
              <a:rPr lang="ru-RU" sz="2000">
                <a:solidFill>
                  <a:srgbClr val="3905CD"/>
                </a:solidFill>
                <a:cs typeface="Courier New" pitchFamily="49" charset="0"/>
              </a:rPr>
              <a:t> – интеллектуальный интерфейс, моделирование общения с компьютером на естественном языке и компьютерная обработка текстов для задач информационного поиска, автоматического анализа и синтеза текста, проверки правописания, определения личностных характеристик автора текста и др.</a:t>
            </a:r>
            <a:r>
              <a:rPr lang="ru-RU" sz="2000">
                <a:solidFill>
                  <a:srgbClr val="3905CD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- в области </a:t>
            </a:r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веб-аналитики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, прикладных интернет-технологий и создания веб-ресурсов реального уровня сложности</a:t>
            </a:r>
            <a:endParaRPr lang="ru-RU" sz="2000">
              <a:solidFill>
                <a:srgbClr val="3905CD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- в области </a:t>
            </a:r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символьных вычислений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, или компьютерной алгебры</a:t>
            </a:r>
          </a:p>
          <a:p>
            <a:pPr>
              <a:spcAft>
                <a:spcPts val="600"/>
              </a:spcAft>
            </a:pP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- в области </a:t>
            </a:r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теории формальных языков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, анализа и синтеза программ, технологий и парадигм программирования</a:t>
            </a:r>
          </a:p>
          <a:p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- в области </a:t>
            </a:r>
            <a:r>
              <a:rPr lang="ru-RU" sz="2000" b="1">
                <a:solidFill>
                  <a:srgbClr val="3905CD"/>
                </a:solidFill>
                <a:cs typeface="Times New Roman" pitchFamily="18" charset="0"/>
              </a:rPr>
              <a:t>шахматной информатики 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(шахматны</a:t>
            </a:r>
            <a:r>
              <a:rPr lang="ru-RU" sz="2000">
                <a:solidFill>
                  <a:srgbClr val="3905CD"/>
                </a:solidFill>
              </a:rPr>
              <a:t>е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 БД, игровы</a:t>
            </a:r>
            <a:r>
              <a:rPr lang="ru-RU" sz="2000">
                <a:solidFill>
                  <a:srgbClr val="3905CD"/>
                </a:solidFill>
              </a:rPr>
              <a:t>е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 сервер</a:t>
            </a:r>
            <a:r>
              <a:rPr lang="ru-RU" sz="2000">
                <a:solidFill>
                  <a:srgbClr val="3905CD"/>
                </a:solidFill>
              </a:rPr>
              <a:t>ы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, распараллеливани</a:t>
            </a:r>
            <a:r>
              <a:rPr lang="ru-RU" sz="2000">
                <a:solidFill>
                  <a:srgbClr val="3905CD"/>
                </a:solidFill>
              </a:rPr>
              <a:t>е</a:t>
            </a:r>
            <a:r>
              <a:rPr lang="ru-RU" sz="2000">
                <a:solidFill>
                  <a:srgbClr val="3905CD"/>
                </a:solidFill>
                <a:cs typeface="Times New Roman" pitchFamily="18" charset="0"/>
              </a:rPr>
              <a:t> сложных задач перебора)</a:t>
            </a:r>
            <a:endParaRPr lang="ru-RU" sz="2000">
              <a:solidFill>
                <a:srgbClr val="3905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88" y="1143000"/>
            <a:ext cx="8543925" cy="612775"/>
          </a:xfrm>
        </p:spPr>
        <p:txBody>
          <a:bodyPr/>
          <a:lstStyle/>
          <a:p>
            <a:r>
              <a:rPr lang="ru-RU" sz="3200" smtClean="0"/>
              <a:t>Автоматический синтаксический анализ</a:t>
            </a:r>
          </a:p>
        </p:txBody>
      </p:sp>
      <p:sp>
        <p:nvSpPr>
          <p:cNvPr id="8195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2000250"/>
            <a:ext cx="3186113" cy="4268788"/>
          </a:xfrm>
        </p:spPr>
        <p:txBody>
          <a:bodyPr/>
          <a:lstStyle/>
          <a:p>
            <a:r>
              <a:rPr lang="ru-RU" sz="2000" smtClean="0"/>
              <a:t>Предложена новая модель описания синтаксиса русского языка, реализована экспериментальная версия эвристического синтаксического анализатора, разработаны методы разрешения омонимии с помощью компьютерных словарей сочетаемости.</a:t>
            </a:r>
          </a:p>
          <a:p>
            <a:endParaRPr lang="ru-RU" sz="2000" smtClean="0"/>
          </a:p>
        </p:txBody>
      </p:sp>
      <p:sp>
        <p:nvSpPr>
          <p:cNvPr id="819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819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0D1C48-7795-4ED8-ACAC-8DB359FE08CE}" type="slidenum">
              <a:rPr lang="ru-RU" smtClean="0">
                <a:latin typeface="Arial" pitchFamily="34" charset="0"/>
              </a:rPr>
              <a:pPr/>
              <a:t>6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pic>
        <p:nvPicPr>
          <p:cNvPr id="81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14750" y="1785938"/>
            <a:ext cx="4972050" cy="4286250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63" y="0"/>
            <a:ext cx="5929312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НИР: искусственный интеллект и компьютерная лингвистика</a:t>
            </a:r>
            <a:endParaRPr lang="ru-RU" sz="2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215313" cy="541338"/>
          </a:xfrm>
        </p:spPr>
        <p:txBody>
          <a:bodyPr/>
          <a:lstStyle/>
          <a:p>
            <a:r>
              <a:rPr lang="ru-RU" sz="3200" smtClean="0"/>
              <a:t>Работа с текстами на японском языке</a:t>
            </a:r>
          </a:p>
        </p:txBody>
      </p:sp>
      <p:sp>
        <p:nvSpPr>
          <p:cNvPr id="9219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1928813"/>
            <a:ext cx="3008313" cy="4197350"/>
          </a:xfrm>
        </p:spPr>
        <p:txBody>
          <a:bodyPr/>
          <a:lstStyle/>
          <a:p>
            <a:r>
              <a:rPr lang="ru-RU" sz="2000" smtClean="0"/>
              <a:t>Создана экспериментальная система для автоматизации работы с текстами на японском языке: лингвистического анализа, получения справочной информации и т.д.</a:t>
            </a:r>
          </a:p>
          <a:p>
            <a:endParaRPr lang="ru-RU" smtClean="0"/>
          </a:p>
        </p:txBody>
      </p:sp>
      <p:sp>
        <p:nvSpPr>
          <p:cNvPr id="922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92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950" y="6381750"/>
            <a:ext cx="1905000" cy="476250"/>
          </a:xfrm>
          <a:noFill/>
        </p:spPr>
        <p:txBody>
          <a:bodyPr/>
          <a:lstStyle/>
          <a:p>
            <a:fld id="{F0B1FECA-9A83-4E09-B509-E529168DF746}" type="slidenum">
              <a:rPr lang="ru-RU" smtClean="0">
                <a:latin typeface="Arial" pitchFamily="34" charset="0"/>
              </a:rPr>
              <a:pPr/>
              <a:t>7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pic>
        <p:nvPicPr>
          <p:cNvPr id="922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75" y="1714500"/>
            <a:ext cx="4152900" cy="4643438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25" y="0"/>
            <a:ext cx="5929313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НИР: искусственный интеллект и компьютерная лингвистика</a:t>
            </a:r>
            <a:endParaRPr lang="ru-RU" sz="2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© Факультет ВМК МГУ, 2018</a:t>
            </a: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1F5E91-799C-4C0E-B1FB-9A91B0229555}" type="slidenum">
              <a:rPr lang="ru-RU" smtClean="0">
                <a:latin typeface="Arial" pitchFamily="34" charset="0"/>
              </a:rPr>
              <a:pPr/>
              <a:t>8</a:t>
            </a:fld>
            <a:r>
              <a:rPr lang="ru-RU" smtClean="0">
                <a:latin typeface="Arial" pitchFamily="34" charset="0"/>
              </a:rPr>
              <a:t> / 25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23850" y="1196975"/>
            <a:ext cx="8496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3905CD"/>
                </a:solidFill>
              </a:rPr>
              <a:t>В последние годы ведущим трендом в области </a:t>
            </a:r>
            <a:r>
              <a:rPr lang="ru-RU" sz="2000" b="1">
                <a:solidFill>
                  <a:srgbClr val="3905CD"/>
                </a:solidFill>
              </a:rPr>
              <a:t>искусственного интеллекта </a:t>
            </a:r>
            <a:r>
              <a:rPr lang="ru-RU" sz="2000">
                <a:solidFill>
                  <a:srgbClr val="3905CD"/>
                </a:solidFill>
              </a:rPr>
              <a:t>и</a:t>
            </a:r>
            <a:r>
              <a:rPr lang="ru-RU" sz="2000" b="1">
                <a:solidFill>
                  <a:srgbClr val="3905CD"/>
                </a:solidFill>
              </a:rPr>
              <a:t> компьютерной лингвистики</a:t>
            </a:r>
            <a:r>
              <a:rPr lang="ru-RU" sz="2000">
                <a:solidFill>
                  <a:srgbClr val="3905CD"/>
                </a:solidFill>
              </a:rPr>
              <a:t> стало использование методов машинного обучения, как традиционных, так и новых, включая новые сложные архитектуры нейронных сетей. Применение нейронных сетей ко многим задачам, в том числе к машинному переводу и распознаванию объектов (самые старые задачи ИИ) дало существенное улучшение результатов, и оно также многообещающе и для других прикладных задач.</a:t>
            </a:r>
          </a:p>
          <a:p>
            <a:r>
              <a:rPr lang="ru-RU">
                <a:solidFill>
                  <a:srgbClr val="3905CD"/>
                </a:solidFill>
              </a:rPr>
              <a:t/>
            </a:r>
            <a:br>
              <a:rPr lang="ru-RU">
                <a:solidFill>
                  <a:srgbClr val="3905CD"/>
                </a:solidFill>
              </a:rPr>
            </a:br>
            <a:endParaRPr lang="ru-RU">
              <a:solidFill>
                <a:srgbClr val="3905C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413" y="0"/>
            <a:ext cx="5661025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НИР: искусственный интеллект и компьютерная лингвистика</a:t>
            </a:r>
            <a:endParaRPr lang="ru-RU" sz="2900" dirty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3716338"/>
            <a:ext cx="88201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1867" lvl="1">
              <a:buClr>
                <a:srgbClr val="000000"/>
              </a:buClr>
              <a:buSzPct val="45000"/>
              <a:defRPr/>
            </a:pPr>
            <a:r>
              <a:rPr lang="ru-RU" sz="2000" spc="-1" dirty="0">
                <a:solidFill>
                  <a:srgbClr val="3905CD"/>
                </a:solidFill>
                <a:uFill>
                  <a:solidFill>
                    <a:srgbClr val="FFFFFF"/>
                  </a:solidFill>
                </a:uFill>
              </a:rPr>
              <a:t>Недавно учеными кафедры разработана программа </a:t>
            </a:r>
            <a:r>
              <a:rPr lang="ru-RU" sz="2000" b="1" spc="-1" dirty="0">
                <a:solidFill>
                  <a:srgbClr val="3905CD"/>
                </a:solidFill>
                <a:uFill>
                  <a:solidFill>
                    <a:srgbClr val="FFFFFF"/>
                  </a:solidFill>
                </a:uFill>
              </a:rPr>
              <a:t>разбиения слов на морфемы</a:t>
            </a:r>
            <a:r>
              <a:rPr lang="ru-RU" sz="2000" spc="-1" dirty="0">
                <a:solidFill>
                  <a:srgbClr val="3905CD"/>
                </a:solidFill>
                <a:uFill>
                  <a:solidFill>
                    <a:srgbClr val="FFFFFF"/>
                  </a:solidFill>
                </a:uFill>
              </a:rPr>
              <a:t> на базе нейронной сети с механизмом внимания </a:t>
            </a:r>
            <a:r>
              <a:rPr lang="ru-RU" sz="2000" b="1" spc="-1" dirty="0">
                <a:solidFill>
                  <a:srgbClr val="3905CD"/>
                </a:solidFill>
                <a:uFill>
                  <a:solidFill>
                    <a:srgbClr val="FFFFFF"/>
                  </a:solidFill>
                </a:uFill>
              </a:rPr>
              <a:t>(seq2seq+attention).</a:t>
            </a:r>
            <a:endParaRPr lang="ru-RU" sz="2900" b="1" spc="-1" dirty="0">
              <a:solidFill>
                <a:srgbClr val="3905CD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288" y="4724400"/>
            <a:ext cx="842486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5934" indent="-195934">
              <a:buClr>
                <a:srgbClr val="000000"/>
              </a:buClr>
              <a:buSzPct val="45000"/>
              <a:defRPr/>
            </a:pPr>
            <a:r>
              <a:rPr lang="ru-RU" sz="2000" spc="-1" dirty="0">
                <a:solidFill>
                  <a:srgbClr val="3905C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Проведена кластеризация средневзвешенных дистрибутивных векторных представлений слов    (</a:t>
            </a:r>
            <a:r>
              <a:rPr lang="ru-RU" sz="2000" b="1" spc="-1" dirty="0">
                <a:solidFill>
                  <a:schemeClr val="accent5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word2vec</a:t>
            </a:r>
            <a:r>
              <a:rPr lang="ru-RU" sz="2000" spc="-1" dirty="0">
                <a:solidFill>
                  <a:srgbClr val="3905C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 для выявления значений многозначных слов.</a:t>
            </a:r>
            <a:endParaRPr lang="ru-RU" sz="2000" spc="-1" dirty="0">
              <a:solidFill>
                <a:srgbClr val="3905C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00" lvl="2">
              <a:buClr>
                <a:srgbClr val="000000"/>
              </a:buClr>
              <a:buSzPct val="45000"/>
              <a:defRPr/>
            </a:pPr>
            <a:r>
              <a:rPr lang="ru-RU" sz="2000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Соответствующая программа заняла 2-е место на соревновании по 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Word Sense Induction</a:t>
            </a:r>
            <a:r>
              <a:rPr lang="ru-RU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000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Международной конференции 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Dialog</a:t>
            </a:r>
            <a:r>
              <a:rPr lang="ru-RU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2018.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2411413" y="0"/>
            <a:ext cx="5616575" cy="8366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9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НИР: искусственный интеллект и компьютерная лингвистика</a:t>
            </a:r>
            <a:endParaRPr lang="ru-RU" sz="2900" dirty="0">
              <a:latin typeface="Arial" charset="0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179388" y="1196975"/>
            <a:ext cx="8424862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lvl="1" indent="-195934">
              <a:buClr>
                <a:srgbClr val="000000"/>
              </a:buClr>
              <a:buSzPct val="45000"/>
              <a:defRPr/>
            </a:pPr>
            <a:endParaRPr lang="en-US" sz="2900" spc="-1" dirty="0">
              <a:solidFill>
                <a:srgbClr val="3905CD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</p:txBody>
      </p:sp>
      <p:pic>
        <p:nvPicPr>
          <p:cNvPr id="11268" name="Рисунок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98663"/>
            <a:ext cx="3532188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Shape 3"/>
          <p:cNvSpPr txBox="1"/>
          <p:nvPr/>
        </p:nvSpPr>
        <p:spPr>
          <a:xfrm>
            <a:off x="0" y="1844675"/>
            <a:ext cx="5580063" cy="1871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95934" indent="-195934">
              <a:buClr>
                <a:srgbClr val="000000"/>
              </a:buClr>
              <a:buSzPct val="45000"/>
              <a:defRPr/>
            </a:pPr>
            <a:r>
              <a:rPr lang="en-US" sz="16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4"/>
          <p:cNvSpPr txBox="1"/>
          <p:nvPr/>
        </p:nvSpPr>
        <p:spPr>
          <a:xfrm>
            <a:off x="684213" y="1268413"/>
            <a:ext cx="7343775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95934" indent="-195934">
              <a:buClr>
                <a:srgbClr val="000000"/>
              </a:buClr>
              <a:buSzPct val="45000"/>
              <a:defRPr/>
            </a:pPr>
            <a:r>
              <a:rPr lang="ru-RU" sz="2000" b="1" spc="-1" dirty="0">
                <a:solidFill>
                  <a:srgbClr val="3905C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Создана нейронная сеть архитектуры </a:t>
            </a:r>
            <a:r>
              <a:rPr lang="en-US" sz="2000" b="1" spc="-1" dirty="0">
                <a:solidFill>
                  <a:schemeClr val="accent5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Transformer</a:t>
            </a:r>
            <a:r>
              <a:rPr lang="en-US" sz="2000" b="1" spc="-1" dirty="0">
                <a:solidFill>
                  <a:srgbClr val="3905C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000" b="1" spc="-1" dirty="0">
                <a:solidFill>
                  <a:srgbClr val="3905C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выявления значений многозначных слов</a:t>
            </a:r>
            <a:endParaRPr lang="ru-RU" sz="2000" spc="-1" dirty="0">
              <a:solidFill>
                <a:srgbClr val="3905C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71" name="Рисунок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060575"/>
            <a:ext cx="47529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989138"/>
            <a:ext cx="3819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Прямоугольник 10"/>
          <p:cNvSpPr>
            <a:spLocks noChangeArrowheads="1"/>
          </p:cNvSpPr>
          <p:nvPr/>
        </p:nvSpPr>
        <p:spPr bwMode="auto">
          <a:xfrm>
            <a:off x="3348038" y="6381750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3905CD"/>
                </a:solidFill>
              </a:rPr>
              <a:t>© Факультет ВМК МГУ, 2018</a:t>
            </a:r>
          </a:p>
        </p:txBody>
      </p:sp>
      <p:sp>
        <p:nvSpPr>
          <p:cNvPr id="11274" name="Прямоугольник 11"/>
          <p:cNvSpPr>
            <a:spLocks noChangeArrowheads="1"/>
          </p:cNvSpPr>
          <p:nvPr/>
        </p:nvSpPr>
        <p:spPr bwMode="auto">
          <a:xfrm>
            <a:off x="8101013" y="6381750"/>
            <a:ext cx="631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21E0704-25F8-4920-9ABE-1C2AAE81C532}" type="slidenum">
              <a:rPr lang="ru-RU" sz="1400">
                <a:solidFill>
                  <a:srgbClr val="3905CD"/>
                </a:solidFill>
              </a:rPr>
              <a:pPr/>
              <a:t>9</a:t>
            </a:fld>
            <a:r>
              <a:rPr lang="ru-RU" sz="1400">
                <a:solidFill>
                  <a:srgbClr val="3905CD"/>
                </a:solidFill>
              </a:rPr>
              <a:t> /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пыт ВМиК МГУ (РУДН-ноябрь-2001)(1)">
  <a:themeElements>
    <a:clrScheme name="">
      <a:dk1>
        <a:srgbClr val="EEF88C"/>
      </a:dk1>
      <a:lt1>
        <a:srgbClr val="FFFF99"/>
      </a:lt1>
      <a:dk2>
        <a:srgbClr val="063DE8"/>
      </a:dk2>
      <a:lt2>
        <a:srgbClr val="9FFDFD"/>
      </a:lt2>
      <a:accent1>
        <a:srgbClr val="E0EB91"/>
      </a:accent1>
      <a:accent2>
        <a:srgbClr val="FFFF00"/>
      </a:accent2>
      <a:accent3>
        <a:srgbClr val="AAAFF2"/>
      </a:accent3>
      <a:accent4>
        <a:srgbClr val="DADA82"/>
      </a:accent4>
      <a:accent5>
        <a:srgbClr val="EDF3C7"/>
      </a:accent5>
      <a:accent6>
        <a:srgbClr val="E7E700"/>
      </a:accent6>
      <a:hlink>
        <a:srgbClr val="FF00FF"/>
      </a:hlink>
      <a:folHlink>
        <a:srgbClr val="CECECE"/>
      </a:folHlink>
    </a:clrScheme>
    <a:fontScheme name="Опыт ВМиК МГУ (РУДН-ноябрь-2001)(1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пыт ВМиК МГУ (РУДН-ноябрь-2001)(1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пыт ВМиК МГУ (РУДН-ноябрь-2001)(1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пыт ВМиК МГУ (РУДН-ноябрь-2001)(1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пыт ВМиК МГУ (РУДН-ноябрь-2001)(1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пыт ВМиК МГУ (РУДН-ноябрь-2001)(1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пыт ВМиК МГУ (РУДН-ноябрь-2001)(1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пыт ВМиК МГУ (РУДН-ноябрь-2001)(1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5928</TotalTime>
  <Words>1801</Words>
  <Application>Microsoft Office PowerPoint</Application>
  <PresentationFormat>Экран (4:3)</PresentationFormat>
  <Paragraphs>232</Paragraphs>
  <Slides>25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Times New Roman CYR</vt:lpstr>
      <vt:lpstr>DejaVu Sans Condensed</vt:lpstr>
      <vt:lpstr>Times New Roman</vt:lpstr>
      <vt:lpstr>Courier New</vt:lpstr>
      <vt:lpstr>Calibri</vt:lpstr>
      <vt:lpstr>Опыт ВМиК МГУ (РУДН-ноябрь-2001)(1)</vt:lpstr>
      <vt:lpstr>Факультет ВМК МГУ имени М.В. Ломоносова</vt:lpstr>
      <vt:lpstr>Кафедра алгоритмических языков</vt:lpstr>
      <vt:lpstr>Заведующие кафедрой алгоритмических языков</vt:lpstr>
      <vt:lpstr>Слайд 4</vt:lpstr>
      <vt:lpstr>Слайд 5</vt:lpstr>
      <vt:lpstr>Автоматический синтаксический анализ</vt:lpstr>
      <vt:lpstr>Работа с текстами на японском языке</vt:lpstr>
      <vt:lpstr>Слайд 8</vt:lpstr>
      <vt:lpstr>Слайд 9</vt:lpstr>
      <vt:lpstr>Анализ текстов по шаблонам</vt:lpstr>
      <vt:lpstr>Служба тематических толковых словарей</vt:lpstr>
      <vt:lpstr>Алгоритмы символьных вычислений</vt:lpstr>
      <vt:lpstr>Основные темы исследований</vt:lpstr>
      <vt:lpstr>Основные темы исследований</vt:lpstr>
      <vt:lpstr>НИР: шахматная информатика </vt:lpstr>
      <vt:lpstr>Магистерские программы кафедры</vt:lpstr>
      <vt:lpstr>Магистерские программы кафедры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внимание! </vt:lpstr>
    </vt:vector>
  </TitlesOfParts>
  <Company>VMK MGU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ДЕКАНА ФАКУЛЬТЕТА ВМиК МГУ  МОИСЕЕВА Е.И.</dc:title>
  <dc:creator>Berezin</dc:creator>
  <cp:lastModifiedBy>Abramov Vladimir</cp:lastModifiedBy>
  <cp:revision>283</cp:revision>
  <dcterms:created xsi:type="dcterms:W3CDTF">2000-12-25T11:02:52Z</dcterms:created>
  <dcterms:modified xsi:type="dcterms:W3CDTF">2020-03-26T07:01:13Z</dcterms:modified>
</cp:coreProperties>
</file>