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3"/>
  </p:notesMasterIdLst>
  <p:sldIdLst>
    <p:sldId id="261" r:id="rId3"/>
    <p:sldId id="279" r:id="rId4"/>
    <p:sldId id="315" r:id="rId5"/>
    <p:sldId id="283" r:id="rId6"/>
    <p:sldId id="314" r:id="rId7"/>
    <p:sldId id="262" r:id="rId8"/>
    <p:sldId id="276" r:id="rId9"/>
    <p:sldId id="277" r:id="rId10"/>
    <p:sldId id="307" r:id="rId11"/>
    <p:sldId id="308" r:id="rId12"/>
    <p:sldId id="275" r:id="rId13"/>
    <p:sldId id="309" r:id="rId14"/>
    <p:sldId id="310" r:id="rId15"/>
    <p:sldId id="311" r:id="rId16"/>
    <p:sldId id="312" r:id="rId17"/>
    <p:sldId id="313" r:id="rId18"/>
    <p:sldId id="297" r:id="rId19"/>
    <p:sldId id="258" r:id="rId20"/>
    <p:sldId id="296" r:id="rId21"/>
    <p:sldId id="295" r:id="rId22"/>
    <p:sldId id="300" r:id="rId23"/>
    <p:sldId id="301" r:id="rId24"/>
    <p:sldId id="302" r:id="rId25"/>
    <p:sldId id="303" r:id="rId26"/>
    <p:sldId id="304" r:id="rId27"/>
    <p:sldId id="305" r:id="rId28"/>
    <p:sldId id="306" r:id="rId29"/>
    <p:sldId id="299" r:id="rId30"/>
    <p:sldId id="282" r:id="rId31"/>
    <p:sldId id="280" r:id="rId32"/>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81" autoAdjust="0"/>
  </p:normalViewPr>
  <p:slideViewPr>
    <p:cSldViewPr>
      <p:cViewPr varScale="1">
        <p:scale>
          <a:sx n="67" d="100"/>
          <a:sy n="67" d="100"/>
        </p:scale>
        <p:origin x="124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Сергей Березин" userId="dbb0cb93d0b00185" providerId="LiveId" clId="{F85BD64F-E7DE-4BA9-B595-BA49EDF9F1AE}"/>
    <pc:docChg chg="delSld">
      <pc:chgData name="Сергей Березин" userId="dbb0cb93d0b00185" providerId="LiveId" clId="{F85BD64F-E7DE-4BA9-B595-BA49EDF9F1AE}" dt="2020-04-08T07:16:19.973" v="0" actId="47"/>
      <pc:docMkLst>
        <pc:docMk/>
      </pc:docMkLst>
      <pc:sldChg chg="del">
        <pc:chgData name="Сергей Березин" userId="dbb0cb93d0b00185" providerId="LiveId" clId="{F85BD64F-E7DE-4BA9-B595-BA49EDF9F1AE}" dt="2020-04-08T07:16:19.973" v="0" actId="47"/>
        <pc:sldMkLst>
          <pc:docMk/>
          <pc:sldMk cId="0" sldId="273"/>
        </pc:sldMkLst>
      </pc:sldChg>
      <pc:sldChg chg="del">
        <pc:chgData name="Сергей Березин" userId="dbb0cb93d0b00185" providerId="LiveId" clId="{F85BD64F-E7DE-4BA9-B595-BA49EDF9F1AE}" dt="2020-04-08T07:16:19.973" v="0" actId="47"/>
        <pc:sldMkLst>
          <pc:docMk/>
          <pc:sldMk cId="0" sldId="284"/>
        </pc:sldMkLst>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32.wmf"/><Relationship Id="rId1" Type="http://schemas.openxmlformats.org/officeDocument/2006/relationships/image" Target="../media/image49.wmf"/><Relationship Id="rId4"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053D03C-7D98-4607-BDBF-35E3D9784205}" type="slidenum">
              <a:rPr lang="ru-RU" altLang="ru-RU"/>
              <a:pPr>
                <a:defRPr/>
              </a:pPr>
              <a:t>‹#›</a:t>
            </a:fld>
            <a:endParaRPr lang="ru-RU" altLang="ru-RU"/>
          </a:p>
        </p:txBody>
      </p:sp>
    </p:spTree>
    <p:extLst>
      <p:ext uri="{BB962C8B-B14F-4D97-AF65-F5344CB8AC3E}">
        <p14:creationId xmlns:p14="http://schemas.microsoft.com/office/powerpoint/2010/main" val="2889125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27E033-C67A-4ED0-962F-F49944192C3A}" type="slidenum">
              <a:rPr lang="ru-RU" altLang="ru-RU" smtClean="0"/>
              <a:pPr>
                <a:spcBef>
                  <a:spcPct val="0"/>
                </a:spcBef>
              </a:pPr>
              <a:t>1</a:t>
            </a:fld>
            <a:endParaRPr lang="ru-RU" altLang="ru-RU"/>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ru-RU">
              <a:latin typeface="Arial" panose="020B0604020202020204" pitchFamily="34" charset="0"/>
            </a:endParaRPr>
          </a:p>
        </p:txBody>
      </p:sp>
    </p:spTree>
    <p:extLst>
      <p:ext uri="{BB962C8B-B14F-4D97-AF65-F5344CB8AC3E}">
        <p14:creationId xmlns:p14="http://schemas.microsoft.com/office/powerpoint/2010/main" val="4172379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BBDE0F-4CDD-4EC2-873F-DCB409D89D39}" type="slidenum">
              <a:rPr lang="ru-RU" altLang="ru-RU" smtClean="0"/>
              <a:pPr>
                <a:spcBef>
                  <a:spcPct val="0"/>
                </a:spcBef>
              </a:pPr>
              <a:t>10</a:t>
            </a:fld>
            <a:endParaRPr lang="ru-RU" altLang="ru-RU"/>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TODO: list DataSet important properties</a:t>
            </a:r>
            <a:endParaRPr lang="ru-RU" altLang="ru-RU">
              <a:latin typeface="Arial" panose="020B0604020202020204" pitchFamily="34" charset="0"/>
            </a:endParaRPr>
          </a:p>
        </p:txBody>
      </p:sp>
    </p:spTree>
    <p:extLst>
      <p:ext uri="{BB962C8B-B14F-4D97-AF65-F5344CB8AC3E}">
        <p14:creationId xmlns:p14="http://schemas.microsoft.com/office/powerpoint/2010/main" val="3856830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11</a:t>
            </a:fld>
            <a:endParaRPr lang="ru-RU" altLang="ru-RU"/>
          </a:p>
        </p:txBody>
      </p:sp>
    </p:spTree>
    <p:extLst>
      <p:ext uri="{BB962C8B-B14F-4D97-AF65-F5344CB8AC3E}">
        <p14:creationId xmlns:p14="http://schemas.microsoft.com/office/powerpoint/2010/main" val="269319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363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932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40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7221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3608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17</a:t>
            </a:fld>
            <a:endParaRPr lang="ru-RU" altLang="ru-RU"/>
          </a:p>
        </p:txBody>
      </p:sp>
    </p:spTree>
    <p:extLst>
      <p:ext uri="{BB962C8B-B14F-4D97-AF65-F5344CB8AC3E}">
        <p14:creationId xmlns:p14="http://schemas.microsoft.com/office/powerpoint/2010/main" val="335894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363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793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C940B9-A730-44C7-B29B-B8FD4384689A}" type="slidenum">
              <a:rPr lang="ru-RU" altLang="ru-RU" smtClean="0"/>
              <a:pPr>
                <a:spcBef>
                  <a:spcPct val="0"/>
                </a:spcBef>
              </a:pPr>
              <a:t>2</a:t>
            </a:fld>
            <a:endParaRPr lang="ru-RU" altLang="ru-RU"/>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2998668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EB3132-83F7-47E8-BF80-8953E29523F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40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21</a:t>
            </a:fld>
            <a:endParaRPr lang="ru-RU" altLang="ru-RU"/>
          </a:p>
        </p:txBody>
      </p:sp>
    </p:spTree>
    <p:extLst>
      <p:ext uri="{BB962C8B-B14F-4D97-AF65-F5344CB8AC3E}">
        <p14:creationId xmlns:p14="http://schemas.microsoft.com/office/powerpoint/2010/main" val="3387376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22</a:t>
            </a:fld>
            <a:endParaRPr lang="ru-RU" altLang="ru-RU"/>
          </a:p>
        </p:txBody>
      </p:sp>
    </p:spTree>
    <p:extLst>
      <p:ext uri="{BB962C8B-B14F-4D97-AF65-F5344CB8AC3E}">
        <p14:creationId xmlns:p14="http://schemas.microsoft.com/office/powerpoint/2010/main" val="2980388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23</a:t>
            </a:fld>
            <a:endParaRPr lang="ru-RU" altLang="ru-RU"/>
          </a:p>
        </p:txBody>
      </p:sp>
    </p:spTree>
    <p:extLst>
      <p:ext uri="{BB962C8B-B14F-4D97-AF65-F5344CB8AC3E}">
        <p14:creationId xmlns:p14="http://schemas.microsoft.com/office/powerpoint/2010/main" val="3395429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24</a:t>
            </a:fld>
            <a:endParaRPr lang="ru-RU" altLang="ru-RU"/>
          </a:p>
        </p:txBody>
      </p:sp>
    </p:spTree>
    <p:extLst>
      <p:ext uri="{BB962C8B-B14F-4D97-AF65-F5344CB8AC3E}">
        <p14:creationId xmlns:p14="http://schemas.microsoft.com/office/powerpoint/2010/main" val="2372778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25</a:t>
            </a:fld>
            <a:endParaRPr lang="ru-RU" altLang="ru-RU"/>
          </a:p>
        </p:txBody>
      </p:sp>
    </p:spTree>
    <p:extLst>
      <p:ext uri="{BB962C8B-B14F-4D97-AF65-F5344CB8AC3E}">
        <p14:creationId xmlns:p14="http://schemas.microsoft.com/office/powerpoint/2010/main" val="2981823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26</a:t>
            </a:fld>
            <a:endParaRPr lang="ru-RU" altLang="ru-RU"/>
          </a:p>
        </p:txBody>
      </p:sp>
    </p:spTree>
    <p:extLst>
      <p:ext uri="{BB962C8B-B14F-4D97-AF65-F5344CB8AC3E}">
        <p14:creationId xmlns:p14="http://schemas.microsoft.com/office/powerpoint/2010/main" val="1116688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27</a:t>
            </a:fld>
            <a:endParaRPr lang="ru-RU" altLang="ru-RU"/>
          </a:p>
        </p:txBody>
      </p:sp>
    </p:spTree>
    <p:extLst>
      <p:ext uri="{BB962C8B-B14F-4D97-AF65-F5344CB8AC3E}">
        <p14:creationId xmlns:p14="http://schemas.microsoft.com/office/powerpoint/2010/main" val="3810239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28</a:t>
            </a:fld>
            <a:endParaRPr lang="ru-RU" altLang="ru-RU"/>
          </a:p>
        </p:txBody>
      </p:sp>
    </p:spTree>
    <p:extLst>
      <p:ext uri="{BB962C8B-B14F-4D97-AF65-F5344CB8AC3E}">
        <p14:creationId xmlns:p14="http://schemas.microsoft.com/office/powerpoint/2010/main" val="1267651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53D03C-7D98-4607-BDBF-35E3D9784205}" type="slidenum">
              <a:rPr lang="ru-RU" altLang="ru-RU" smtClean="0"/>
              <a:pPr>
                <a:defRPr/>
              </a:pPr>
              <a:t>29</a:t>
            </a:fld>
            <a:endParaRPr lang="ru-RU" altLang="ru-RU"/>
          </a:p>
        </p:txBody>
      </p:sp>
    </p:spTree>
    <p:extLst>
      <p:ext uri="{BB962C8B-B14F-4D97-AF65-F5344CB8AC3E}">
        <p14:creationId xmlns:p14="http://schemas.microsoft.com/office/powerpoint/2010/main" val="1936530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50FB61-785F-4939-9056-9B945CC12714}" type="slidenum">
              <a:rPr lang="ru-RU" altLang="ru-RU" smtClean="0"/>
              <a:pPr>
                <a:spcBef>
                  <a:spcPct val="0"/>
                </a:spcBef>
              </a:pPr>
              <a:t>3</a:t>
            </a:fld>
            <a:endParaRPr lang="ru-RU" altLang="ru-RU"/>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1043650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829A10-E2B5-49DF-B26E-DBD4D70796D1}" type="slidenum">
              <a:rPr lang="ru-RU" altLang="ru-RU" smtClean="0"/>
              <a:pPr>
                <a:spcBef>
                  <a:spcPct val="0"/>
                </a:spcBef>
              </a:pPr>
              <a:t>30</a:t>
            </a:fld>
            <a:endParaRPr lang="ru-RU" altLang="ru-RU"/>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3803641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50FB61-785F-4939-9056-9B945CC12714}" type="slidenum">
              <a:rPr lang="ru-RU" altLang="ru-RU" smtClean="0"/>
              <a:pPr>
                <a:spcBef>
                  <a:spcPct val="0"/>
                </a:spcBef>
              </a:pPr>
              <a:t>4</a:t>
            </a:fld>
            <a:endParaRPr lang="ru-RU" altLang="ru-RU"/>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1305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50FB61-785F-4939-9056-9B945CC12714}" type="slidenum">
              <a:rPr lang="ru-RU" altLang="ru-RU" smtClean="0"/>
              <a:pPr>
                <a:spcBef>
                  <a:spcPct val="0"/>
                </a:spcBef>
              </a:pPr>
              <a:t>5</a:t>
            </a:fld>
            <a:endParaRPr lang="ru-RU" altLang="ru-RU"/>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Each branch of science has it’s own language and biochemists hardly understand researchers from field of physical chemistry. Nevertheless different branches of science use common set of tools to explore data. </a:t>
            </a:r>
          </a:p>
          <a:p>
            <a:pPr eaLnBrk="1" hangingPunct="1"/>
            <a:r>
              <a:rPr lang="en-US" altLang="ru-RU">
                <a:latin typeface="Arial" panose="020B0604020202020204" pitchFamily="34" charset="0"/>
              </a:rPr>
              <a:t>Today’s one of the most efficient tools for exploring data are interactive visualization.</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On this slide I show application of common visualization algorithms to different sciences.</a:t>
            </a:r>
          </a:p>
          <a:p>
            <a:pPr eaLnBrk="1" hangingPunct="1"/>
            <a:endParaRPr lang="en-US" altLang="ru-RU">
              <a:latin typeface="Arial" panose="020B0604020202020204" pitchFamily="34" charset="0"/>
            </a:endParaRPr>
          </a:p>
          <a:p>
            <a:pPr eaLnBrk="1" hangingPunct="1"/>
            <a:r>
              <a:rPr lang="en-US" altLang="ru-RU">
                <a:latin typeface="Arial" panose="020B0604020202020204" pitchFamily="34" charset="0"/>
              </a:rPr>
              <a:t>But any such tool will be useless without easy and transparent way to access huge arrays of scientific data distributed among world’s research groups.</a:t>
            </a:r>
            <a:endParaRPr lang="ru-RU" altLang="ru-RU">
              <a:latin typeface="Arial" panose="020B0604020202020204" pitchFamily="34" charset="0"/>
            </a:endParaRPr>
          </a:p>
        </p:txBody>
      </p:sp>
    </p:spTree>
    <p:extLst>
      <p:ext uri="{BB962C8B-B14F-4D97-AF65-F5344CB8AC3E}">
        <p14:creationId xmlns:p14="http://schemas.microsoft.com/office/powerpoint/2010/main" val="3935079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BBDE0F-4CDD-4EC2-873F-DCB409D89D39}" type="slidenum">
              <a:rPr lang="ru-RU" altLang="ru-RU" smtClean="0"/>
              <a:pPr>
                <a:spcBef>
                  <a:spcPct val="0"/>
                </a:spcBef>
              </a:pPr>
              <a:t>6</a:t>
            </a:fld>
            <a:endParaRPr lang="ru-RU" altLang="ru-RU"/>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TODO: list DataSet important properties</a:t>
            </a:r>
            <a:endParaRPr lang="ru-RU" altLang="ru-RU">
              <a:latin typeface="Arial" panose="020B0604020202020204" pitchFamily="34" charset="0"/>
            </a:endParaRPr>
          </a:p>
        </p:txBody>
      </p:sp>
    </p:spTree>
    <p:extLst>
      <p:ext uri="{BB962C8B-B14F-4D97-AF65-F5344CB8AC3E}">
        <p14:creationId xmlns:p14="http://schemas.microsoft.com/office/powerpoint/2010/main" val="3644116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B63496-CBEE-45BC-8353-A2261BF9DB5B}" type="slidenum">
              <a:rPr lang="ru-RU" altLang="ru-RU" smtClean="0"/>
              <a:pPr>
                <a:spcBef>
                  <a:spcPct val="0"/>
                </a:spcBef>
              </a:pPr>
              <a:t>7</a:t>
            </a:fld>
            <a:endParaRPr lang="ru-RU" altLang="ru-RU"/>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a:latin typeface="Arial" panose="020B0604020202020204" pitchFamily="34" charset="0"/>
              </a:rPr>
              <a:t>Излучение идёт из вертолёта вертикально вниз одинаковыми дугами. Отражённый сигнал идёт вертикально вверх в гандолу продолговатую одинаковыми дугами.</a:t>
            </a:r>
          </a:p>
          <a:p>
            <a:pPr eaLnBrk="1" hangingPunct="1"/>
            <a:r>
              <a:rPr lang="ru-RU" altLang="ru-RU">
                <a:latin typeface="Arial" panose="020B0604020202020204" pitchFamily="34" charset="0"/>
              </a:rPr>
              <a:t>Показ слайдов  - настройка анимации – выползание, слева, после анимации спрятать.</a:t>
            </a:r>
          </a:p>
          <a:p>
            <a:pPr eaLnBrk="1" hangingPunct="1"/>
            <a:r>
              <a:rPr lang="ru-RU" altLang="ru-RU">
                <a:latin typeface="Arial" panose="020B0604020202020204" pitchFamily="34" charset="0"/>
              </a:rPr>
              <a:t>Показ слайдов – настройка презентации = непрерывный цикл, смена слайдов по времени, управляемый докладчиком (полный экран)</a:t>
            </a:r>
          </a:p>
        </p:txBody>
      </p:sp>
    </p:spTree>
    <p:extLst>
      <p:ext uri="{BB962C8B-B14F-4D97-AF65-F5344CB8AC3E}">
        <p14:creationId xmlns:p14="http://schemas.microsoft.com/office/powerpoint/2010/main" val="1156131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4DCD08-B0A2-4232-BDBF-49BDBD3600B1}" type="slidenum">
              <a:rPr lang="ru-RU" altLang="ru-RU" smtClean="0"/>
              <a:pPr>
                <a:spcBef>
                  <a:spcPct val="0"/>
                </a:spcBef>
              </a:pPr>
              <a:t>8</a:t>
            </a:fld>
            <a:endParaRPr lang="ru-RU" altLang="ru-RU"/>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a:latin typeface="Arial" panose="020B0604020202020204" pitchFamily="34" charset="0"/>
              </a:rPr>
              <a:t>Излучение идёт из вертолёта вертикально вниз одинаковыми дугами. Отражённый сигнал идёт вертикально вверх в гондолу продолговатую одинаковыми дугами.</a:t>
            </a:r>
          </a:p>
          <a:p>
            <a:pPr eaLnBrk="1" hangingPunct="1"/>
            <a:r>
              <a:rPr lang="ru-RU" altLang="ru-RU">
                <a:latin typeface="Arial" panose="020B0604020202020204" pitchFamily="34" charset="0"/>
              </a:rPr>
              <a:t>Показ слайдов  - настройка анимации – выползание, слева, после анимации спрятать.</a:t>
            </a:r>
          </a:p>
          <a:p>
            <a:pPr eaLnBrk="1" hangingPunct="1"/>
            <a:r>
              <a:rPr lang="ru-RU" altLang="ru-RU">
                <a:latin typeface="Arial" panose="020B0604020202020204" pitchFamily="34" charset="0"/>
              </a:rPr>
              <a:t>Показ слайдов – настройка презентации = непрерывный цикл, смена слайдов по времени, управляемый докладчиком (полный экран)</a:t>
            </a:r>
          </a:p>
        </p:txBody>
      </p:sp>
    </p:spTree>
    <p:extLst>
      <p:ext uri="{BB962C8B-B14F-4D97-AF65-F5344CB8AC3E}">
        <p14:creationId xmlns:p14="http://schemas.microsoft.com/office/powerpoint/2010/main" val="1895909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BBDE0F-4CDD-4EC2-873F-DCB409D89D39}" type="slidenum">
              <a:rPr lang="ru-RU" altLang="ru-RU" smtClean="0"/>
              <a:pPr>
                <a:spcBef>
                  <a:spcPct val="0"/>
                </a:spcBef>
              </a:pPr>
              <a:t>9</a:t>
            </a:fld>
            <a:endParaRPr lang="ru-RU" altLang="ru-RU"/>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a:latin typeface="Arial" panose="020B0604020202020204" pitchFamily="34" charset="0"/>
              </a:rPr>
              <a:t>TODO: list DataSet important properties</a:t>
            </a:r>
            <a:endParaRPr lang="ru-RU" altLang="ru-RU">
              <a:latin typeface="Arial" panose="020B0604020202020204" pitchFamily="34" charset="0"/>
            </a:endParaRPr>
          </a:p>
        </p:txBody>
      </p:sp>
    </p:spTree>
    <p:extLst>
      <p:ext uri="{BB962C8B-B14F-4D97-AF65-F5344CB8AC3E}">
        <p14:creationId xmlns:p14="http://schemas.microsoft.com/office/powerpoint/2010/main" val="10170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F83ABC0-63E5-4D99-87AB-C9C555E18271}" type="slidenum">
              <a:rPr lang="ru-RU" altLang="ru-RU"/>
              <a:pPr>
                <a:defRPr/>
              </a:pPr>
              <a:t>‹#›</a:t>
            </a:fld>
            <a:endParaRPr lang="ru-RU" altLang="ru-RU"/>
          </a:p>
        </p:txBody>
      </p:sp>
    </p:spTree>
    <p:extLst>
      <p:ext uri="{BB962C8B-B14F-4D97-AF65-F5344CB8AC3E}">
        <p14:creationId xmlns:p14="http://schemas.microsoft.com/office/powerpoint/2010/main" val="164855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AFE9931-0344-44D0-A25D-E856D6A51875}" type="slidenum">
              <a:rPr lang="ru-RU" altLang="ru-RU"/>
              <a:pPr>
                <a:defRPr/>
              </a:pPr>
              <a:t>‹#›</a:t>
            </a:fld>
            <a:endParaRPr lang="ru-RU" altLang="ru-RU"/>
          </a:p>
        </p:txBody>
      </p:sp>
    </p:spTree>
    <p:extLst>
      <p:ext uri="{BB962C8B-B14F-4D97-AF65-F5344CB8AC3E}">
        <p14:creationId xmlns:p14="http://schemas.microsoft.com/office/powerpoint/2010/main" val="3667409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3E2068A-833C-47C8-B8FC-A823C4384192}" type="slidenum">
              <a:rPr lang="ru-RU" altLang="ru-RU"/>
              <a:pPr>
                <a:defRPr/>
              </a:pPr>
              <a:t>‹#›</a:t>
            </a:fld>
            <a:endParaRPr lang="ru-RU" altLang="ru-RU"/>
          </a:p>
        </p:txBody>
      </p:sp>
    </p:spTree>
    <p:extLst>
      <p:ext uri="{BB962C8B-B14F-4D97-AF65-F5344CB8AC3E}">
        <p14:creationId xmlns:p14="http://schemas.microsoft.com/office/powerpoint/2010/main" val="3818968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B107F56-C199-4805-AB0F-91DF0BC741DD}" type="slidenum">
              <a:rPr lang="ru-RU" altLang="ru-RU"/>
              <a:pPr>
                <a:defRPr/>
              </a:pPr>
              <a:t>‹#›</a:t>
            </a:fld>
            <a:endParaRPr lang="ru-RU" altLang="ru-RU"/>
          </a:p>
        </p:txBody>
      </p:sp>
    </p:spTree>
    <p:extLst>
      <p:ext uri="{BB962C8B-B14F-4D97-AF65-F5344CB8AC3E}">
        <p14:creationId xmlns:p14="http://schemas.microsoft.com/office/powerpoint/2010/main" val="3541326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D0088577-7D29-4F5D-AC16-52697052F6F1}" type="slidenum">
              <a:rPr lang="ru-RU" altLang="ru-RU"/>
              <a:pPr>
                <a:defRPr/>
              </a:pPr>
              <a:t>‹#›</a:t>
            </a:fld>
            <a:endParaRPr lang="ru-RU" altLang="ru-RU"/>
          </a:p>
        </p:txBody>
      </p:sp>
    </p:spTree>
    <p:extLst>
      <p:ext uri="{BB962C8B-B14F-4D97-AF65-F5344CB8AC3E}">
        <p14:creationId xmlns:p14="http://schemas.microsoft.com/office/powerpoint/2010/main" val="1639685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Прямоугольник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Прямоугольник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Заголовок 7"/>
          <p:cNvSpPr>
            <a:spLocks noGrp="1"/>
          </p:cNvSpPr>
          <p:nvPr>
            <p:ph type="ctrTitle"/>
          </p:nvPr>
        </p:nvSpPr>
        <p:spPr>
          <a:xfrm>
            <a:off x="2362200" y="4038600"/>
            <a:ext cx="6477000" cy="1828800"/>
          </a:xfrm>
        </p:spPr>
        <p:txBody>
          <a:bodyPr anchor="b"/>
          <a:lstStyle>
            <a:lvl1pPr>
              <a:defRPr cap="all" baseline="0"/>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fld id="{5B106E36-FD25-4E2D-B0AA-010F637433A0}" type="datetimeFigureOut">
              <a:rPr lang="ru-RU" smtClean="0"/>
              <a:pPr/>
              <a:t>08.04.2020</a:t>
            </a:fld>
            <a:endParaRPr lang="ru-RU"/>
          </a:p>
        </p:txBody>
      </p:sp>
      <p:sp>
        <p:nvSpPr>
          <p:cNvPr id="17" name="Нижний колонтитул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ru-RU">
              <a:solidFill>
                <a:srgbClr val="DBF5F9"/>
              </a:solidFill>
            </a:endParaRPr>
          </a:p>
        </p:txBody>
      </p:sp>
      <p:sp>
        <p:nvSpPr>
          <p:cNvPr id="29" name="Номер слайда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5C68B6-61C2-468F-89AB-4B9F7531AA68}" type="slidenum">
              <a:rPr lang="ru-RU" smtClean="0">
                <a:solidFill>
                  <a:srgbClr val="DBF5F9"/>
                </a:solidFill>
              </a:rPr>
              <a:pPr/>
              <a:t>‹#›</a:t>
            </a:fld>
            <a:endParaRPr lang="ru-RU">
              <a:solidFill>
                <a:srgbClr val="DBF5F9"/>
              </a:solidFill>
            </a:endParaRPr>
          </a:p>
        </p:txBody>
      </p:sp>
    </p:spTree>
    <p:extLst>
      <p:ext uri="{BB962C8B-B14F-4D97-AF65-F5344CB8AC3E}">
        <p14:creationId xmlns:p14="http://schemas.microsoft.com/office/powerpoint/2010/main" val="214939038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228600"/>
            <a:ext cx="8153400" cy="990600"/>
          </a:xfrm>
        </p:spPr>
        <p:txBody>
          <a:bodyPr/>
          <a:lstStyle/>
          <a:p>
            <a:r>
              <a:rPr kumimoji="0" lang="ru-RU"/>
              <a:t>Образец заголовка</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4617B"/>
                </a:solidFill>
              </a:rPr>
              <a:pPr/>
              <a:t>08.04.2020</a:t>
            </a:fld>
            <a:endParaRPr lang="ru-RU">
              <a:solidFill>
                <a:srgbClr val="04617B"/>
              </a:solidFill>
            </a:endParaRPr>
          </a:p>
        </p:txBody>
      </p:sp>
      <p:sp>
        <p:nvSpPr>
          <p:cNvPr id="5" name="Нижний колонтитул 4"/>
          <p:cNvSpPr>
            <a:spLocks noGrp="1"/>
          </p:cNvSpPr>
          <p:nvPr>
            <p:ph type="ftr" sz="quarter" idx="11"/>
          </p:nvPr>
        </p:nvSpPr>
        <p:spPr/>
        <p:txBody>
          <a:bodyPr/>
          <a:lstStyle/>
          <a:p>
            <a:endParaRPr lang="ru-RU">
              <a:solidFill>
                <a:srgbClr val="04617B"/>
              </a:solidFill>
            </a:endParaRPr>
          </a:p>
        </p:txBody>
      </p:sp>
      <p:sp>
        <p:nvSpPr>
          <p:cNvPr id="6" name="Номер слайда 5"/>
          <p:cNvSpPr>
            <a:spLocks noGrp="1"/>
          </p:cNvSpPr>
          <p:nvPr>
            <p:ph type="sldNum" sz="quarter" idx="12"/>
          </p:nvPr>
        </p:nvSpPr>
        <p:spPr/>
        <p:txBody>
          <a:bodyPr/>
          <a:lstStyle>
            <a:lvl1pPr>
              <a:defRPr>
                <a:solidFill>
                  <a:srgbClr val="FFFFFF"/>
                </a:solidFill>
              </a:defRPr>
            </a:lvl1pPr>
          </a:lstStyle>
          <a:p>
            <a:fld id="{725C68B6-61C2-468F-89AB-4B9F7531AA68}" type="slidenum">
              <a:rPr lang="ru-RU" smtClean="0"/>
              <a:pPr/>
              <a:t>‹#›</a:t>
            </a:fld>
            <a:endParaRPr lang="ru-RU"/>
          </a:p>
        </p:txBody>
      </p:sp>
      <p:sp>
        <p:nvSpPr>
          <p:cNvPr id="8" name="Содержимое 7"/>
          <p:cNvSpPr>
            <a:spLocks noGrp="1"/>
          </p:cNvSpPr>
          <p:nvPr>
            <p:ph sz="quarter" idx="1"/>
          </p:nvPr>
        </p:nvSpPr>
        <p:spPr>
          <a:xfrm>
            <a:off x="612648" y="1600200"/>
            <a:ext cx="8153400" cy="44958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965394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1371601" y="2743200"/>
            <a:ext cx="7123113" cy="1673225"/>
          </a:xfrm>
        </p:spPr>
        <p:txBody>
          <a:bodyPr anchor="t"/>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ru-RU"/>
              <a:t>Образец текста</a:t>
            </a:r>
          </a:p>
        </p:txBody>
      </p:sp>
      <p:sp>
        <p:nvSpPr>
          <p:cNvPr id="7" name="Прямоугольник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Прямоугольник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Прямоугольник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Заголовок 1"/>
          <p:cNvSpPr>
            <a:spLocks noGrp="1"/>
          </p:cNvSpPr>
          <p:nvPr>
            <p:ph type="title"/>
          </p:nvPr>
        </p:nvSpPr>
        <p:spPr>
          <a:xfrm>
            <a:off x="1371600" y="1600200"/>
            <a:ext cx="7620000" cy="990600"/>
          </a:xfrm>
        </p:spPr>
        <p:txBody>
          <a:bodyPr/>
          <a:lstStyle>
            <a:lvl1pPr algn="l">
              <a:buNone/>
              <a:defRPr sz="3300" b="0" cap="none">
                <a:solidFill>
                  <a:srgbClr val="FFFFFF"/>
                </a:solidFill>
              </a:defRPr>
            </a:lvl1pPr>
          </a:lstStyle>
          <a:p>
            <a:r>
              <a:rPr kumimoji="0" lang="ru-RU"/>
              <a:t>Образец заголовка</a:t>
            </a:r>
            <a:endParaRPr kumimoji="0" lang="en-US"/>
          </a:p>
        </p:txBody>
      </p:sp>
      <p:sp>
        <p:nvSpPr>
          <p:cNvPr id="12" name="Дата 11"/>
          <p:cNvSpPr>
            <a:spLocks noGrp="1"/>
          </p:cNvSpPr>
          <p:nvPr>
            <p:ph type="dt" sz="half" idx="10"/>
          </p:nvPr>
        </p:nvSpPr>
        <p:spPr/>
        <p:txBody>
          <a:bodyPr/>
          <a:lstStyle/>
          <a:p>
            <a:fld id="{5B106E36-FD25-4E2D-B0AA-010F637433A0}" type="datetimeFigureOut">
              <a:rPr lang="ru-RU" smtClean="0">
                <a:solidFill>
                  <a:srgbClr val="04617B"/>
                </a:solidFill>
              </a:rPr>
              <a:pPr/>
              <a:t>08.04.2020</a:t>
            </a:fld>
            <a:endParaRPr lang="ru-RU">
              <a:solidFill>
                <a:srgbClr val="04617B"/>
              </a:solidFill>
            </a:endParaRPr>
          </a:p>
        </p:txBody>
      </p:sp>
      <p:sp>
        <p:nvSpPr>
          <p:cNvPr id="13" name="Номер слайда 12"/>
          <p:cNvSpPr>
            <a:spLocks noGrp="1"/>
          </p:cNvSpPr>
          <p:nvPr>
            <p:ph type="sldNum" sz="quarter" idx="11"/>
          </p:nvPr>
        </p:nvSpPr>
        <p:spPr>
          <a:xfrm>
            <a:off x="0" y="1752600"/>
            <a:ext cx="1295400" cy="701676"/>
          </a:xfrm>
        </p:spPr>
        <p:txBody>
          <a:bodyPr>
            <a:noAutofit/>
          </a:bodyPr>
          <a:lstStyle>
            <a:lvl1pPr>
              <a:defRPr sz="1800">
                <a:solidFill>
                  <a:srgbClr val="FFFFFF"/>
                </a:solidFill>
              </a:defRPr>
            </a:lvl1pPr>
          </a:lstStyle>
          <a:p>
            <a:fld id="{725C68B6-61C2-468F-89AB-4B9F7531AA68}" type="slidenum">
              <a:rPr lang="ru-RU" smtClean="0"/>
              <a:pPr/>
              <a:t>‹#›</a:t>
            </a:fld>
            <a:endParaRPr lang="ru-RU"/>
          </a:p>
        </p:txBody>
      </p:sp>
      <p:sp>
        <p:nvSpPr>
          <p:cNvPr id="14" name="Нижний колонтитул 13"/>
          <p:cNvSpPr>
            <a:spLocks noGrp="1"/>
          </p:cNvSpPr>
          <p:nvPr>
            <p:ph type="ftr" sz="quarter" idx="12"/>
          </p:nvPr>
        </p:nvSpPr>
        <p:spPr/>
        <p:txBody>
          <a:bodyPr/>
          <a:lstStyle/>
          <a:p>
            <a:endParaRPr lang="ru-RU">
              <a:solidFill>
                <a:srgbClr val="04617B"/>
              </a:solidFill>
            </a:endParaRPr>
          </a:p>
        </p:txBody>
      </p:sp>
    </p:spTree>
    <p:extLst>
      <p:ext uri="{BB962C8B-B14F-4D97-AF65-F5344CB8AC3E}">
        <p14:creationId xmlns:p14="http://schemas.microsoft.com/office/powerpoint/2010/main" val="376580005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9" name="Содержимое 8"/>
          <p:cNvSpPr>
            <a:spLocks noGrp="1"/>
          </p:cNvSpPr>
          <p:nvPr>
            <p:ph sz="quarter" idx="1"/>
          </p:nvPr>
        </p:nvSpPr>
        <p:spPr>
          <a:xfrm>
            <a:off x="609600" y="1589567"/>
            <a:ext cx="38862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1" name="Содержимое 10"/>
          <p:cNvSpPr>
            <a:spLocks noGrp="1"/>
          </p:cNvSpPr>
          <p:nvPr>
            <p:ph sz="quarter" idx="2"/>
          </p:nvPr>
        </p:nvSpPr>
        <p:spPr>
          <a:xfrm>
            <a:off x="4844901" y="1589567"/>
            <a:ext cx="38862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8" name="Дата 7"/>
          <p:cNvSpPr>
            <a:spLocks noGrp="1"/>
          </p:cNvSpPr>
          <p:nvPr>
            <p:ph type="dt" sz="half" idx="15"/>
          </p:nvPr>
        </p:nvSpPr>
        <p:spPr/>
        <p:txBody>
          <a:bodyPr rtlCol="0"/>
          <a:lstStyle/>
          <a:p>
            <a:fld id="{5B106E36-FD25-4E2D-B0AA-010F637433A0}" type="datetimeFigureOut">
              <a:rPr lang="ru-RU" smtClean="0">
                <a:solidFill>
                  <a:srgbClr val="04617B"/>
                </a:solidFill>
              </a:rPr>
              <a:pPr/>
              <a:t>08.04.2020</a:t>
            </a:fld>
            <a:endParaRPr lang="ru-RU">
              <a:solidFill>
                <a:srgbClr val="04617B"/>
              </a:solidFill>
            </a:endParaRPr>
          </a:p>
        </p:txBody>
      </p:sp>
      <p:sp>
        <p:nvSpPr>
          <p:cNvPr id="10" name="Номер слайда 9"/>
          <p:cNvSpPr>
            <a:spLocks noGrp="1"/>
          </p:cNvSpPr>
          <p:nvPr>
            <p:ph type="sldNum" sz="quarter" idx="16"/>
          </p:nvPr>
        </p:nvSpPr>
        <p:spPr/>
        <p:txBody>
          <a:bodyPr rtlCol="0"/>
          <a:lstStyle/>
          <a:p>
            <a:fld id="{725C68B6-61C2-468F-89AB-4B9F7531AA68}" type="slidenum">
              <a:rPr lang="ru-RU" smtClean="0"/>
              <a:pPr/>
              <a:t>‹#›</a:t>
            </a:fld>
            <a:endParaRPr lang="ru-RU"/>
          </a:p>
        </p:txBody>
      </p:sp>
      <p:sp>
        <p:nvSpPr>
          <p:cNvPr id="12" name="Нижний колонтитул 11"/>
          <p:cNvSpPr>
            <a:spLocks noGrp="1"/>
          </p:cNvSpPr>
          <p:nvPr>
            <p:ph type="ftr" sz="quarter" idx="17"/>
          </p:nvPr>
        </p:nvSpPr>
        <p:spPr/>
        <p:txBody>
          <a:bodyPr rtlCol="0"/>
          <a:lstStyle/>
          <a:p>
            <a:endParaRPr lang="ru-RU">
              <a:solidFill>
                <a:srgbClr val="04617B"/>
              </a:solidFill>
            </a:endParaRPr>
          </a:p>
        </p:txBody>
      </p:sp>
    </p:spTree>
    <p:extLst>
      <p:ext uri="{BB962C8B-B14F-4D97-AF65-F5344CB8AC3E}">
        <p14:creationId xmlns:p14="http://schemas.microsoft.com/office/powerpoint/2010/main" val="1282154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73050"/>
            <a:ext cx="8153400" cy="869950"/>
          </a:xfrm>
        </p:spPr>
        <p:txBody>
          <a:bodyPr anchor="ctr"/>
          <a:lstStyle>
            <a:lvl1pPr>
              <a:defRPr/>
            </a:lvl1pPr>
          </a:lstStyle>
          <a:p>
            <a:r>
              <a:rPr kumimoji="0" lang="ru-RU"/>
              <a:t>Образец заголовка</a:t>
            </a:r>
            <a:endParaRPr kumimoji="0" lang="en-US"/>
          </a:p>
        </p:txBody>
      </p:sp>
      <p:sp>
        <p:nvSpPr>
          <p:cNvPr id="11" name="Содержимое 10"/>
          <p:cNvSpPr>
            <a:spLocks noGrp="1"/>
          </p:cNvSpPr>
          <p:nvPr>
            <p:ph sz="quarter" idx="2"/>
          </p:nvPr>
        </p:nvSpPr>
        <p:spPr>
          <a:xfrm>
            <a:off x="609600" y="2438400"/>
            <a:ext cx="3886200" cy="35814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Содержимое 12"/>
          <p:cNvSpPr>
            <a:spLocks noGrp="1"/>
          </p:cNvSpPr>
          <p:nvPr>
            <p:ph sz="quarter" idx="4"/>
          </p:nvPr>
        </p:nvSpPr>
        <p:spPr>
          <a:xfrm>
            <a:off x="4800600" y="2438400"/>
            <a:ext cx="3886200" cy="35814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0" name="Дата 9"/>
          <p:cNvSpPr>
            <a:spLocks noGrp="1"/>
          </p:cNvSpPr>
          <p:nvPr>
            <p:ph type="dt" sz="half" idx="15"/>
          </p:nvPr>
        </p:nvSpPr>
        <p:spPr/>
        <p:txBody>
          <a:bodyPr rtlCol="0"/>
          <a:lstStyle/>
          <a:p>
            <a:fld id="{5B106E36-FD25-4E2D-B0AA-010F637433A0}" type="datetimeFigureOut">
              <a:rPr lang="ru-RU" smtClean="0">
                <a:solidFill>
                  <a:srgbClr val="04617B"/>
                </a:solidFill>
              </a:rPr>
              <a:pPr/>
              <a:t>08.04.2020</a:t>
            </a:fld>
            <a:endParaRPr lang="ru-RU">
              <a:solidFill>
                <a:srgbClr val="04617B"/>
              </a:solidFill>
            </a:endParaRPr>
          </a:p>
        </p:txBody>
      </p:sp>
      <p:sp>
        <p:nvSpPr>
          <p:cNvPr id="12" name="Номер слайда 11"/>
          <p:cNvSpPr>
            <a:spLocks noGrp="1"/>
          </p:cNvSpPr>
          <p:nvPr>
            <p:ph type="sldNum" sz="quarter" idx="16"/>
          </p:nvPr>
        </p:nvSpPr>
        <p:spPr/>
        <p:txBody>
          <a:bodyPr rtlCol="0"/>
          <a:lstStyle/>
          <a:p>
            <a:fld id="{725C68B6-61C2-468F-89AB-4B9F7531AA68}" type="slidenum">
              <a:rPr lang="ru-RU" smtClean="0"/>
              <a:pPr/>
              <a:t>‹#›</a:t>
            </a:fld>
            <a:endParaRPr lang="ru-RU"/>
          </a:p>
        </p:txBody>
      </p:sp>
      <p:sp>
        <p:nvSpPr>
          <p:cNvPr id="14" name="Нижний колонтитул 13"/>
          <p:cNvSpPr>
            <a:spLocks noGrp="1"/>
          </p:cNvSpPr>
          <p:nvPr>
            <p:ph type="ftr" sz="quarter" idx="17"/>
          </p:nvPr>
        </p:nvSpPr>
        <p:spPr/>
        <p:txBody>
          <a:bodyPr rtlCol="0"/>
          <a:lstStyle/>
          <a:p>
            <a:endParaRPr lang="ru-RU">
              <a:solidFill>
                <a:srgbClr val="04617B"/>
              </a:solidFill>
            </a:endParaRPr>
          </a:p>
        </p:txBody>
      </p:sp>
      <p:sp>
        <p:nvSpPr>
          <p:cNvPr id="16" name="Текст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1500" b="1">
                <a:solidFill>
                  <a:srgbClr val="FFFFFF"/>
                </a:solidFill>
              </a:defRPr>
            </a:lvl1pPr>
          </a:lstStyle>
          <a:p>
            <a:pPr lvl="0" eaLnBrk="1" latinLnBrk="0" hangingPunct="1"/>
            <a:r>
              <a:rPr kumimoji="0" lang="ru-RU"/>
              <a:t>Образец текста</a:t>
            </a:r>
          </a:p>
        </p:txBody>
      </p:sp>
      <p:sp>
        <p:nvSpPr>
          <p:cNvPr id="15" name="Текст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1500" b="1">
                <a:solidFill>
                  <a:srgbClr val="FFFFFF"/>
                </a:solidFill>
              </a:defRPr>
            </a:lvl1pPr>
          </a:lstStyle>
          <a:p>
            <a:pPr lvl="0" eaLnBrk="1" latinLnBrk="0" hangingPunct="1"/>
            <a:r>
              <a:rPr kumimoji="0" lang="ru-RU"/>
              <a:t>Образец текста</a:t>
            </a:r>
          </a:p>
        </p:txBody>
      </p:sp>
    </p:spTree>
    <p:extLst>
      <p:ext uri="{BB962C8B-B14F-4D97-AF65-F5344CB8AC3E}">
        <p14:creationId xmlns:p14="http://schemas.microsoft.com/office/powerpoint/2010/main" val="4119068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solidFill>
                  <a:srgbClr val="04617B"/>
                </a:solidFill>
              </a:rPr>
              <a:pPr/>
              <a:t>08.04.2020</a:t>
            </a:fld>
            <a:endParaRPr lang="ru-RU">
              <a:solidFill>
                <a:srgbClr val="04617B"/>
              </a:solidFill>
            </a:endParaRPr>
          </a:p>
        </p:txBody>
      </p:sp>
      <p:sp>
        <p:nvSpPr>
          <p:cNvPr id="4" name="Нижний колонтитул 3"/>
          <p:cNvSpPr>
            <a:spLocks noGrp="1"/>
          </p:cNvSpPr>
          <p:nvPr>
            <p:ph type="ftr" sz="quarter" idx="11"/>
          </p:nvPr>
        </p:nvSpPr>
        <p:spPr/>
        <p:txBody>
          <a:bodyPr/>
          <a:lstStyle/>
          <a:p>
            <a:endParaRPr lang="ru-RU">
              <a:solidFill>
                <a:srgbClr val="04617B"/>
              </a:solidFill>
            </a:endParaRPr>
          </a:p>
        </p:txBody>
      </p:sp>
      <p:sp>
        <p:nvSpPr>
          <p:cNvPr id="5" name="Номер слайда 4"/>
          <p:cNvSpPr>
            <a:spLocks noGrp="1"/>
          </p:cNvSpPr>
          <p:nvPr>
            <p:ph type="sldNum" sz="quarter" idx="12"/>
          </p:nvPr>
        </p:nvSpPr>
        <p:spPr/>
        <p:txBody>
          <a:bodyPr/>
          <a:lstStyle>
            <a:lvl1pPr>
              <a:defRPr>
                <a:solidFill>
                  <a:srgbClr val="FFFFFF"/>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765868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9319F14-4652-4893-BD2E-B037BC82B65E}" type="slidenum">
              <a:rPr lang="ru-RU" altLang="ru-RU"/>
              <a:pPr>
                <a:defRPr/>
              </a:pPr>
              <a:t>‹#›</a:t>
            </a:fld>
            <a:endParaRPr lang="ru-RU" altLang="ru-RU"/>
          </a:p>
        </p:txBody>
      </p:sp>
    </p:spTree>
    <p:extLst>
      <p:ext uri="{BB962C8B-B14F-4D97-AF65-F5344CB8AC3E}">
        <p14:creationId xmlns:p14="http://schemas.microsoft.com/office/powerpoint/2010/main" val="260279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srgbClr val="04617B"/>
                </a:solidFill>
              </a:rPr>
              <a:pPr/>
              <a:t>08.04.2020</a:t>
            </a:fld>
            <a:endParaRPr lang="ru-RU">
              <a:solidFill>
                <a:srgbClr val="04617B"/>
              </a:solidFill>
            </a:endParaRPr>
          </a:p>
        </p:txBody>
      </p:sp>
      <p:sp>
        <p:nvSpPr>
          <p:cNvPr id="3" name="Нижний колонтитул 2"/>
          <p:cNvSpPr>
            <a:spLocks noGrp="1"/>
          </p:cNvSpPr>
          <p:nvPr>
            <p:ph type="ftr" sz="quarter" idx="11"/>
          </p:nvPr>
        </p:nvSpPr>
        <p:spPr/>
        <p:txBody>
          <a:bodyPr/>
          <a:lstStyle/>
          <a:p>
            <a:endParaRPr lang="ru-RU">
              <a:solidFill>
                <a:srgbClr val="04617B"/>
              </a:solidFill>
            </a:endParaRPr>
          </a:p>
        </p:txBody>
      </p:sp>
      <p:sp>
        <p:nvSpPr>
          <p:cNvPr id="4" name="Номер слайда 3"/>
          <p:cNvSpPr>
            <a:spLocks noGrp="1"/>
          </p:cNvSpPr>
          <p:nvPr>
            <p:ph type="sldNum" sz="quarter" idx="12"/>
          </p:nvPr>
        </p:nvSpPr>
        <p:spPr>
          <a:xfrm>
            <a:off x="0" y="6248400"/>
            <a:ext cx="533400" cy="381000"/>
          </a:xfrm>
        </p:spPr>
        <p:txBody>
          <a:bodyPr/>
          <a:lstStyle>
            <a:lvl1pPr>
              <a:defRPr>
                <a:solidFill>
                  <a:schemeClr val="tx2"/>
                </a:solidFill>
              </a:defRPr>
            </a:lvl1pPr>
          </a:lstStyle>
          <a:p>
            <a:fld id="{725C68B6-61C2-468F-89AB-4B9F7531AA68}" type="slidenum">
              <a:rPr lang="ru-RU" smtClean="0">
                <a:solidFill>
                  <a:srgbClr val="04617B"/>
                </a:solidFill>
              </a:rPr>
              <a:pPr/>
              <a:t>‹#›</a:t>
            </a:fld>
            <a:endParaRPr lang="ru-RU">
              <a:solidFill>
                <a:srgbClr val="04617B"/>
              </a:solidFill>
            </a:endParaRPr>
          </a:p>
        </p:txBody>
      </p:sp>
    </p:spTree>
    <p:extLst>
      <p:ext uri="{BB962C8B-B14F-4D97-AF65-F5344CB8AC3E}">
        <p14:creationId xmlns:p14="http://schemas.microsoft.com/office/powerpoint/2010/main" val="1797055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8077200" cy="869950"/>
          </a:xfrm>
        </p:spPr>
        <p:txBody>
          <a:bodyPr anchor="ctr"/>
          <a:lstStyle>
            <a:lvl1pPr algn="l">
              <a:buNone/>
              <a:defRPr sz="3300" b="0"/>
            </a:lvl1pPr>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4617B"/>
                </a:solidFill>
              </a:rPr>
              <a:pPr/>
              <a:t>08.04.2020</a:t>
            </a:fld>
            <a:endParaRPr lang="ru-RU">
              <a:solidFill>
                <a:srgbClr val="04617B"/>
              </a:solidFill>
            </a:endParaRPr>
          </a:p>
        </p:txBody>
      </p:sp>
      <p:sp>
        <p:nvSpPr>
          <p:cNvPr id="6" name="Нижний колонтитул 5"/>
          <p:cNvSpPr>
            <a:spLocks noGrp="1"/>
          </p:cNvSpPr>
          <p:nvPr>
            <p:ph type="ftr" sz="quarter" idx="11"/>
          </p:nvPr>
        </p:nvSpPr>
        <p:spPr/>
        <p:txBody>
          <a:bodyPr/>
          <a:lstStyle/>
          <a:p>
            <a:endParaRPr lang="ru-RU">
              <a:solidFill>
                <a:srgbClr val="04617B"/>
              </a:solidFill>
            </a:endParaRPr>
          </a:p>
        </p:txBody>
      </p:sp>
      <p:sp>
        <p:nvSpPr>
          <p:cNvPr id="7" name="Номер слайда 6"/>
          <p:cNvSpPr>
            <a:spLocks noGrp="1"/>
          </p:cNvSpPr>
          <p:nvPr>
            <p:ph type="sldNum" sz="quarter" idx="12"/>
          </p:nvPr>
        </p:nvSpPr>
        <p:spPr/>
        <p:txBody>
          <a:bodyPr/>
          <a:lstStyle>
            <a:lvl1pPr>
              <a:defRPr>
                <a:solidFill>
                  <a:srgbClr val="FFFFFF"/>
                </a:solidFill>
              </a:defRPr>
            </a:lvl1pPr>
          </a:lstStyle>
          <a:p>
            <a:fld id="{725C68B6-61C2-468F-89AB-4B9F7531AA68}" type="slidenum">
              <a:rPr lang="ru-RU" smtClean="0"/>
              <a:pPr/>
              <a:t>‹#›</a:t>
            </a:fld>
            <a:endParaRPr lang="ru-RU"/>
          </a:p>
        </p:txBody>
      </p:sp>
      <p:sp>
        <p:nvSpPr>
          <p:cNvPr id="3" name="Текст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r>
              <a:rPr kumimoji="0" lang="ru-RU"/>
              <a:t>Образец текста</a:t>
            </a:r>
          </a:p>
        </p:txBody>
      </p:sp>
      <p:sp>
        <p:nvSpPr>
          <p:cNvPr id="9" name="Содержимое 8"/>
          <p:cNvSpPr>
            <a:spLocks noGrp="1"/>
          </p:cNvSpPr>
          <p:nvPr>
            <p:ph sz="quarter" idx="1"/>
          </p:nvPr>
        </p:nvSpPr>
        <p:spPr>
          <a:xfrm>
            <a:off x="2362200" y="1752600"/>
            <a:ext cx="6400800" cy="44196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extLst>
      <p:ext uri="{BB962C8B-B14F-4D97-AF65-F5344CB8AC3E}">
        <p14:creationId xmlns:p14="http://schemas.microsoft.com/office/powerpoint/2010/main" val="3073545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3">
        <a:schemeClr val="bg2"/>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600200" y="5486400"/>
            <a:ext cx="7315200" cy="68580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ru-RU"/>
              <a:t>Образец текста</a:t>
            </a:r>
          </a:p>
        </p:txBody>
      </p:sp>
      <p:sp>
        <p:nvSpPr>
          <p:cNvPr id="8" name="Прямоугольник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Прямоугольник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Прямоугольник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Заголовок 1"/>
          <p:cNvSpPr>
            <a:spLocks noGrp="1"/>
          </p:cNvSpPr>
          <p:nvPr>
            <p:ph type="title"/>
          </p:nvPr>
        </p:nvSpPr>
        <p:spPr>
          <a:xfrm>
            <a:off x="1600200" y="4648200"/>
            <a:ext cx="7315200" cy="685800"/>
          </a:xfrm>
        </p:spPr>
        <p:txBody>
          <a:bodyPr anchor="ctr"/>
          <a:lstStyle>
            <a:lvl1pPr algn="l">
              <a:buNone/>
              <a:defRPr sz="2100" b="0">
                <a:solidFill>
                  <a:srgbClr val="FFFFFF"/>
                </a:solidFill>
              </a:defRPr>
            </a:lvl1pPr>
          </a:lstStyle>
          <a:p>
            <a:r>
              <a:rPr kumimoji="0" lang="ru-RU"/>
              <a:t>Образец заголовка</a:t>
            </a:r>
            <a:endParaRPr kumimoji="0" lang="en-US"/>
          </a:p>
        </p:txBody>
      </p:sp>
      <p:sp>
        <p:nvSpPr>
          <p:cNvPr id="11" name="Прямоугольник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Дата 11"/>
          <p:cNvSpPr>
            <a:spLocks noGrp="1"/>
          </p:cNvSpPr>
          <p:nvPr>
            <p:ph type="dt" sz="half" idx="10"/>
          </p:nvPr>
        </p:nvSpPr>
        <p:spPr>
          <a:xfrm>
            <a:off x="6248400" y="6248402"/>
            <a:ext cx="2667000" cy="365125"/>
          </a:xfrm>
        </p:spPr>
        <p:txBody>
          <a:bodyPr rtlCol="0"/>
          <a:lstStyle/>
          <a:p>
            <a:fld id="{5B106E36-FD25-4E2D-B0AA-010F637433A0}" type="datetimeFigureOut">
              <a:rPr lang="ru-RU" smtClean="0">
                <a:solidFill>
                  <a:srgbClr val="04617B"/>
                </a:solidFill>
              </a:rPr>
              <a:pPr/>
              <a:t>08.04.2020</a:t>
            </a:fld>
            <a:endParaRPr lang="ru-RU">
              <a:solidFill>
                <a:srgbClr val="04617B"/>
              </a:solidFill>
            </a:endParaRPr>
          </a:p>
        </p:txBody>
      </p:sp>
      <p:sp>
        <p:nvSpPr>
          <p:cNvPr id="13" name="Номер слайда 12"/>
          <p:cNvSpPr>
            <a:spLocks noGrp="1"/>
          </p:cNvSpPr>
          <p:nvPr>
            <p:ph type="sldNum" sz="quarter" idx="11"/>
          </p:nvPr>
        </p:nvSpPr>
        <p:spPr>
          <a:xfrm>
            <a:off x="0" y="4667249"/>
            <a:ext cx="1447800" cy="663578"/>
          </a:xfrm>
        </p:spPr>
        <p:txBody>
          <a:bodyPr rtlCol="0"/>
          <a:lstStyle>
            <a:lvl1pPr>
              <a:defRPr sz="2100"/>
            </a:lvl1pPr>
          </a:lstStyle>
          <a:p>
            <a:fld id="{725C68B6-61C2-468F-89AB-4B9F7531AA68}" type="slidenum">
              <a:rPr lang="ru-RU" smtClean="0"/>
              <a:pPr/>
              <a:t>‹#›</a:t>
            </a:fld>
            <a:endParaRPr lang="ru-RU"/>
          </a:p>
        </p:txBody>
      </p:sp>
      <p:sp>
        <p:nvSpPr>
          <p:cNvPr id="14" name="Нижний колонтитул 13"/>
          <p:cNvSpPr>
            <a:spLocks noGrp="1"/>
          </p:cNvSpPr>
          <p:nvPr>
            <p:ph type="ftr" sz="quarter" idx="12"/>
          </p:nvPr>
        </p:nvSpPr>
        <p:spPr>
          <a:xfrm>
            <a:off x="1600200" y="6248208"/>
            <a:ext cx="4572000" cy="365125"/>
          </a:xfrm>
        </p:spPr>
        <p:txBody>
          <a:bodyPr rtlCol="0"/>
          <a:lstStyle/>
          <a:p>
            <a:endParaRPr lang="ru-RU">
              <a:solidFill>
                <a:srgbClr val="04617B"/>
              </a:solidFill>
            </a:endParaRPr>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2400"/>
            </a:lvl1pPr>
          </a:lstStyle>
          <a:p>
            <a:r>
              <a:rPr kumimoji="0" lang="ru-RU"/>
              <a:t>Вставка рисунка</a:t>
            </a:r>
            <a:endParaRPr kumimoji="0" lang="en-US" dirty="0"/>
          </a:p>
        </p:txBody>
      </p:sp>
    </p:spTree>
    <p:extLst>
      <p:ext uri="{BB962C8B-B14F-4D97-AF65-F5344CB8AC3E}">
        <p14:creationId xmlns:p14="http://schemas.microsoft.com/office/powerpoint/2010/main" val="371836041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4617B"/>
                </a:solidFill>
              </a:rPr>
              <a:pPr/>
              <a:t>08.04.2020</a:t>
            </a:fld>
            <a:endParaRPr lang="ru-RU">
              <a:solidFill>
                <a:srgbClr val="04617B"/>
              </a:solidFill>
            </a:endParaRPr>
          </a:p>
        </p:txBody>
      </p:sp>
      <p:sp>
        <p:nvSpPr>
          <p:cNvPr id="5" name="Нижний колонтитул 4"/>
          <p:cNvSpPr>
            <a:spLocks noGrp="1"/>
          </p:cNvSpPr>
          <p:nvPr>
            <p:ph type="ftr" sz="quarter" idx="11"/>
          </p:nvPr>
        </p:nvSpPr>
        <p:spPr/>
        <p:txBody>
          <a:bodyPr/>
          <a:lstStyle/>
          <a:p>
            <a:endParaRPr lang="ru-RU">
              <a:solidFill>
                <a:srgbClr val="04617B"/>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406002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1"/>
      </p:bgRef>
    </p:bg>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609602"/>
            <a:ext cx="2057400" cy="5516563"/>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609600"/>
            <a:ext cx="5562600" cy="5516564"/>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6553200" y="6248404"/>
            <a:ext cx="2209800" cy="365125"/>
          </a:xfrm>
        </p:spPr>
        <p:txBody>
          <a:bodyPr/>
          <a:lstStyle/>
          <a:p>
            <a:fld id="{5B106E36-FD25-4E2D-B0AA-010F637433A0}" type="datetimeFigureOut">
              <a:rPr lang="ru-RU" smtClean="0">
                <a:solidFill>
                  <a:srgbClr val="04617B"/>
                </a:solidFill>
              </a:rPr>
              <a:pPr/>
              <a:t>08.04.2020</a:t>
            </a:fld>
            <a:endParaRPr lang="ru-RU">
              <a:solidFill>
                <a:srgbClr val="04617B"/>
              </a:solidFill>
            </a:endParaRPr>
          </a:p>
        </p:txBody>
      </p:sp>
      <p:sp>
        <p:nvSpPr>
          <p:cNvPr id="5" name="Нижний колонтитул 4"/>
          <p:cNvSpPr>
            <a:spLocks noGrp="1"/>
          </p:cNvSpPr>
          <p:nvPr>
            <p:ph type="ftr" sz="quarter" idx="11"/>
          </p:nvPr>
        </p:nvSpPr>
        <p:spPr>
          <a:xfrm>
            <a:off x="457202" y="6248209"/>
            <a:ext cx="5573483" cy="365125"/>
          </a:xfrm>
        </p:spPr>
        <p:txBody>
          <a:bodyPr/>
          <a:lstStyle/>
          <a:p>
            <a:endParaRPr lang="ru-RU">
              <a:solidFill>
                <a:srgbClr val="04617B"/>
              </a:solidFill>
            </a:endParaRPr>
          </a:p>
        </p:txBody>
      </p:sp>
      <p:sp>
        <p:nvSpPr>
          <p:cNvPr id="7" name="Прямоугольник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Прямоугольник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Прямоугольник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Номер слайда 5"/>
          <p:cNvSpPr>
            <a:spLocks noGrp="1"/>
          </p:cNvSpPr>
          <p:nvPr>
            <p:ph type="sldNum" sz="quarter" idx="12"/>
          </p:nvPr>
        </p:nvSpPr>
        <p:spPr>
          <a:xfrm rot="5400000">
            <a:off x="5989638" y="144462"/>
            <a:ext cx="533400" cy="244476"/>
          </a:xfrm>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8581113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2F812AF-1073-45FF-A41A-E027563190F6}" type="slidenum">
              <a:rPr lang="ru-RU" altLang="ru-RU"/>
              <a:pPr>
                <a:defRPr/>
              </a:pPr>
              <a:t>‹#›</a:t>
            </a:fld>
            <a:endParaRPr lang="ru-RU" altLang="ru-RU"/>
          </a:p>
        </p:txBody>
      </p:sp>
    </p:spTree>
    <p:extLst>
      <p:ext uri="{BB962C8B-B14F-4D97-AF65-F5344CB8AC3E}">
        <p14:creationId xmlns:p14="http://schemas.microsoft.com/office/powerpoint/2010/main" val="270463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EDE4A5E7-DD3F-4A93-8094-4C146A5845C5}" type="slidenum">
              <a:rPr lang="ru-RU" altLang="ru-RU"/>
              <a:pPr>
                <a:defRPr/>
              </a:pPr>
              <a:t>‹#›</a:t>
            </a:fld>
            <a:endParaRPr lang="ru-RU" altLang="ru-RU"/>
          </a:p>
        </p:txBody>
      </p:sp>
    </p:spTree>
    <p:extLst>
      <p:ext uri="{BB962C8B-B14F-4D97-AF65-F5344CB8AC3E}">
        <p14:creationId xmlns:p14="http://schemas.microsoft.com/office/powerpoint/2010/main" val="341661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8DB71CCF-DA4A-41FE-889E-11E46BE4090A}" type="slidenum">
              <a:rPr lang="ru-RU" altLang="ru-RU"/>
              <a:pPr>
                <a:defRPr/>
              </a:pPr>
              <a:t>‹#›</a:t>
            </a:fld>
            <a:endParaRPr lang="ru-RU" altLang="ru-RU"/>
          </a:p>
        </p:txBody>
      </p:sp>
    </p:spTree>
    <p:extLst>
      <p:ext uri="{BB962C8B-B14F-4D97-AF65-F5344CB8AC3E}">
        <p14:creationId xmlns:p14="http://schemas.microsoft.com/office/powerpoint/2010/main" val="2291524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CB123985-DF2E-4645-BCC5-1241AA6EEEEA}" type="slidenum">
              <a:rPr lang="ru-RU" altLang="ru-RU"/>
              <a:pPr>
                <a:defRPr/>
              </a:pPr>
              <a:t>‹#›</a:t>
            </a:fld>
            <a:endParaRPr lang="ru-RU" altLang="ru-RU"/>
          </a:p>
        </p:txBody>
      </p:sp>
    </p:spTree>
    <p:extLst>
      <p:ext uri="{BB962C8B-B14F-4D97-AF65-F5344CB8AC3E}">
        <p14:creationId xmlns:p14="http://schemas.microsoft.com/office/powerpoint/2010/main" val="4229074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9CE8BEA2-EB14-48D6-9F3B-33F51837BF29}" type="slidenum">
              <a:rPr lang="ru-RU" altLang="ru-RU"/>
              <a:pPr>
                <a:defRPr/>
              </a:pPr>
              <a:t>‹#›</a:t>
            </a:fld>
            <a:endParaRPr lang="ru-RU" altLang="ru-RU"/>
          </a:p>
        </p:txBody>
      </p:sp>
    </p:spTree>
    <p:extLst>
      <p:ext uri="{BB962C8B-B14F-4D97-AF65-F5344CB8AC3E}">
        <p14:creationId xmlns:p14="http://schemas.microsoft.com/office/powerpoint/2010/main" val="721917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5CDB84B-5A95-473D-88AB-0BCC743BBD23}" type="slidenum">
              <a:rPr lang="ru-RU" altLang="ru-RU"/>
              <a:pPr>
                <a:defRPr/>
              </a:pPr>
              <a:t>‹#›</a:t>
            </a:fld>
            <a:endParaRPr lang="ru-RU" altLang="ru-RU"/>
          </a:p>
        </p:txBody>
      </p:sp>
    </p:spTree>
    <p:extLst>
      <p:ext uri="{BB962C8B-B14F-4D97-AF65-F5344CB8AC3E}">
        <p14:creationId xmlns:p14="http://schemas.microsoft.com/office/powerpoint/2010/main" val="1803317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EAE69DF-6D52-4819-9C40-4F7088B2CDC6}" type="slidenum">
              <a:rPr lang="ru-RU" altLang="ru-RU"/>
              <a:pPr>
                <a:defRPr/>
              </a:pPr>
              <a:t>‹#›</a:t>
            </a:fld>
            <a:endParaRPr lang="ru-RU" altLang="ru-RU"/>
          </a:p>
        </p:txBody>
      </p:sp>
    </p:spTree>
    <p:extLst>
      <p:ext uri="{BB962C8B-B14F-4D97-AF65-F5344CB8AC3E}">
        <p14:creationId xmlns:p14="http://schemas.microsoft.com/office/powerpoint/2010/main" val="1545196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E32F3D8-BCBF-47AB-971B-141476610C65}"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228600"/>
            <a:ext cx="8153400" cy="990600"/>
          </a:xfrm>
          <a:prstGeom prst="rect">
            <a:avLst/>
          </a:prstGeom>
        </p:spPr>
        <p:txBody>
          <a:bodyPr vert="horz" anchor="ctr">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050">
                <a:solidFill>
                  <a:schemeClr val="tx2"/>
                </a:solidFill>
              </a:defRPr>
            </a:lvl1pPr>
          </a:lstStyle>
          <a:p>
            <a:fld id="{5B106E36-FD25-4E2D-B0AA-010F637433A0}" type="datetimeFigureOut">
              <a:rPr lang="ru-RU" smtClean="0">
                <a:solidFill>
                  <a:srgbClr val="04617B"/>
                </a:solidFill>
              </a:rPr>
              <a:pPr/>
              <a:t>08.04.2020</a:t>
            </a:fld>
            <a:endParaRPr lang="ru-RU">
              <a:solidFill>
                <a:srgbClr val="04617B"/>
              </a:solidFill>
            </a:endParaRPr>
          </a:p>
        </p:txBody>
      </p:sp>
      <p:sp>
        <p:nvSpPr>
          <p:cNvPr id="3" name="Нижний колонтитул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050">
                <a:solidFill>
                  <a:schemeClr val="tx2"/>
                </a:solidFill>
              </a:defRPr>
            </a:lvl1pPr>
          </a:lstStyle>
          <a:p>
            <a:endParaRPr lang="ru-RU">
              <a:solidFill>
                <a:srgbClr val="04617B"/>
              </a:solidFill>
            </a:endParaRPr>
          </a:p>
        </p:txBody>
      </p:sp>
      <p:sp>
        <p:nvSpPr>
          <p:cNvPr id="7" name="Прямоугольник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Прямоугольник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Прямоугольник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Номер слайда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050" b="1">
                <a:solidFill>
                  <a:srgbClr val="FFFFFF"/>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17966547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eaLnBrk="1" latinLnBrk="0" hangingPunct="1">
        <a:spcBef>
          <a:spcPct val="0"/>
        </a:spcBef>
        <a:buNone/>
        <a:defRPr kumimoji="0" sz="3300" kern="1200">
          <a:solidFill>
            <a:schemeClr val="tx2"/>
          </a:solidFill>
          <a:latin typeface="+mj-lt"/>
          <a:ea typeface="+mj-ea"/>
          <a:cs typeface="+mj-cs"/>
        </a:defRPr>
      </a:lvl1pPr>
    </p:titleStyle>
    <p:body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25.png"/><Relationship Id="rId3" Type="http://schemas.microsoft.com/office/2007/relationships/media" Target="../media/media2.mp4"/><Relationship Id="rId7" Type="http://schemas.openxmlformats.org/officeDocument/2006/relationships/slideLayout" Target="../slideLayouts/slideLayout13.xml"/><Relationship Id="rId12"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4.wmf"/><Relationship Id="rId5" Type="http://schemas.microsoft.com/office/2007/relationships/media" Target="../media/media3.mp4"/><Relationship Id="rId10" Type="http://schemas.openxmlformats.org/officeDocument/2006/relationships/image" Target="../media/image23.jpeg"/><Relationship Id="rId4" Type="http://schemas.openxmlformats.org/officeDocument/2006/relationships/video" Target="../media/media2.mp4"/><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3.xml"/><Relationship Id="rId7" Type="http://schemas.openxmlformats.org/officeDocument/2006/relationships/image" Target="../media/image34.pn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wmf"/><Relationship Id="rId10" Type="http://schemas.openxmlformats.org/officeDocument/2006/relationships/image" Target="../media/image37.png"/><Relationship Id="rId4" Type="http://schemas.openxmlformats.org/officeDocument/2006/relationships/oleObject" Target="../embeddings/oleObject3.bin"/><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19.xml"/><Relationship Id="rId7" Type="http://schemas.openxmlformats.org/officeDocument/2006/relationships/image" Target="../media/image32.wmf"/><Relationship Id="rId12" Type="http://schemas.openxmlformats.org/officeDocument/2006/relationships/image" Target="../media/image52.gif"/><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51.wmf"/><Relationship Id="rId5" Type="http://schemas.openxmlformats.org/officeDocument/2006/relationships/image" Target="../media/image49.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50.w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20.xml"/><Relationship Id="rId16" Type="http://schemas.openxmlformats.org/officeDocument/2006/relationships/image" Target="../media/image66.png"/><Relationship Id="rId1" Type="http://schemas.openxmlformats.org/officeDocument/2006/relationships/slideLayout" Target="../slideLayouts/slideLayout1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gif"/></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gif"/></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gif"/><Relationship Id="rId4" Type="http://schemas.openxmlformats.org/officeDocument/2006/relationships/image" Target="../media/image79.gif"/></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gif"/></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8.gif"/><Relationship Id="rId5" Type="http://schemas.openxmlformats.org/officeDocument/2006/relationships/image" Target="../media/image87.gif"/><Relationship Id="rId4" Type="http://schemas.openxmlformats.org/officeDocument/2006/relationships/image" Target="../media/image86.gi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6.xml"/><Relationship Id="rId7"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3.jpeg"/><Relationship Id="rId11" Type="http://schemas.openxmlformats.org/officeDocument/2006/relationships/image" Target="../media/image90.wmf"/><Relationship Id="rId5" Type="http://schemas.openxmlformats.org/officeDocument/2006/relationships/image" Target="../media/image92.jpeg"/><Relationship Id="rId10" Type="http://schemas.openxmlformats.org/officeDocument/2006/relationships/oleObject" Target="../embeddings/oleObject9.bin"/><Relationship Id="rId4" Type="http://schemas.openxmlformats.org/officeDocument/2006/relationships/image" Target="../media/image91.jpeg"/><Relationship Id="rId9" Type="http://schemas.openxmlformats.org/officeDocument/2006/relationships/image" Target="../media/image89.wmf"/></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2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5.png"/><Relationship Id="rId9"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15.jpeg"/><Relationship Id="rId3" Type="http://schemas.openxmlformats.org/officeDocument/2006/relationships/notesSlide" Target="../notesSlides/notesSlide8.xml"/><Relationship Id="rId7" Type="http://schemas.openxmlformats.org/officeDocument/2006/relationships/image" Target="../media/image14.gif"/><Relationship Id="rId12" Type="http://schemas.openxmlformats.org/officeDocument/2006/relationships/image" Target="../media/image1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jpeg"/><Relationship Id="rId11" Type="http://schemas.openxmlformats.org/officeDocument/2006/relationships/oleObject" Target="../embeddings/oleObject2.bin"/><Relationship Id="rId5" Type="http://schemas.openxmlformats.org/officeDocument/2006/relationships/image" Target="../media/image12.gif"/><Relationship Id="rId10" Type="http://schemas.openxmlformats.org/officeDocument/2006/relationships/image" Target="../media/image16.wmf"/><Relationship Id="rId4" Type="http://schemas.openxmlformats.org/officeDocument/2006/relationships/audio" Target="../media/audio1.wav"/><Relationship Id="rId9" Type="http://schemas.openxmlformats.org/officeDocument/2006/relationships/oleObject" Target="../embeddings/oleObject1.bin"/><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55650" y="3860800"/>
            <a:ext cx="7772400" cy="938213"/>
          </a:xfrm>
        </p:spPr>
        <p:txBody>
          <a:bodyPr/>
          <a:lstStyle/>
          <a:p>
            <a:pPr eaLnBrk="1" hangingPunct="1"/>
            <a:r>
              <a:rPr lang="ru-RU" altLang="ru-RU" sz="4000"/>
              <a:t>Кафедра математической физики</a:t>
            </a:r>
          </a:p>
        </p:txBody>
      </p:sp>
      <p:sp>
        <p:nvSpPr>
          <p:cNvPr id="3075" name="Rectangle 3"/>
          <p:cNvSpPr>
            <a:spLocks noGrp="1" noChangeArrowheads="1"/>
          </p:cNvSpPr>
          <p:nvPr>
            <p:ph type="subTitle" idx="1"/>
          </p:nvPr>
        </p:nvSpPr>
        <p:spPr>
          <a:xfrm>
            <a:off x="1619250" y="765175"/>
            <a:ext cx="6400800" cy="838200"/>
          </a:xfrm>
        </p:spPr>
        <p:txBody>
          <a:bodyPr/>
          <a:lstStyle/>
          <a:p>
            <a:pPr eaLnBrk="1" hangingPunct="1">
              <a:lnSpc>
                <a:spcPct val="90000"/>
              </a:lnSpc>
            </a:pPr>
            <a:r>
              <a:rPr lang="ru-RU" altLang="ru-RU" sz="2400"/>
              <a:t>Московский государственный </a:t>
            </a:r>
          </a:p>
          <a:p>
            <a:pPr eaLnBrk="1" hangingPunct="1">
              <a:lnSpc>
                <a:spcPct val="90000"/>
              </a:lnSpc>
            </a:pPr>
            <a:r>
              <a:rPr lang="ru-RU" altLang="ru-RU" sz="2400"/>
              <a:t>университет имени М.В. Ломоносова</a:t>
            </a:r>
          </a:p>
        </p:txBody>
      </p:sp>
      <p:pic>
        <p:nvPicPr>
          <p:cNvPr id="3076" name="Picture 4"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205038"/>
            <a:ext cx="8270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76250"/>
            <a:ext cx="9112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6"/>
          <p:cNvSpPr>
            <a:spLocks noChangeArrowheads="1"/>
          </p:cNvSpPr>
          <p:nvPr/>
        </p:nvSpPr>
        <p:spPr bwMode="auto">
          <a:xfrm>
            <a:off x="2051050" y="2133600"/>
            <a:ext cx="59705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ru-RU" altLang="ru-RU" sz="2400"/>
              <a:t>Факультет вычислительной математики и кибернетики</a:t>
            </a:r>
          </a:p>
        </p:txBody>
      </p:sp>
      <p:sp>
        <p:nvSpPr>
          <p:cNvPr id="3079" name="Rectangle 7"/>
          <p:cNvSpPr>
            <a:spLocks noChangeArrowheads="1"/>
          </p:cNvSpPr>
          <p:nvPr/>
        </p:nvSpPr>
        <p:spPr bwMode="auto">
          <a:xfrm>
            <a:off x="1476375" y="6237288"/>
            <a:ext cx="6400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ru-RU" altLang="ru-RU" sz="1800" dirty="0"/>
              <a:t>2020</a:t>
            </a:r>
            <a:endParaRPr lang="en-US" altLang="ru-RU" sz="1800" dirty="0"/>
          </a:p>
          <a:p>
            <a:pPr algn="ctr" eaLnBrk="1" hangingPunct="1">
              <a:buFontTx/>
              <a:buNone/>
            </a:pPr>
            <a:endParaRPr lang="ru-RU" altLang="ru-RU"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8"/>
          <p:cNvGrpSpPr>
            <a:grpSpLocks/>
          </p:cNvGrpSpPr>
          <p:nvPr/>
        </p:nvGrpSpPr>
        <p:grpSpPr bwMode="auto">
          <a:xfrm>
            <a:off x="0" y="0"/>
            <a:ext cx="8820150" cy="1152525"/>
            <a:chOff x="0" y="164"/>
            <a:chExt cx="5556" cy="726"/>
          </a:xfrm>
        </p:grpSpPr>
        <p:sp>
          <p:nvSpPr>
            <p:cNvPr id="13319" name="Rectangle 9"/>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0" name="Rectangle 10"/>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1" name="Rectangle 11"/>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2" name="Rectangle 12"/>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3" name="Rectangle 13"/>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3315" name="Rectangle 2"/>
          <p:cNvSpPr>
            <a:spLocks noGrp="1" noChangeArrowheads="1"/>
          </p:cNvSpPr>
          <p:nvPr>
            <p:ph type="title"/>
          </p:nvPr>
        </p:nvSpPr>
        <p:spPr>
          <a:xfrm>
            <a:off x="250825" y="260350"/>
            <a:ext cx="8893175" cy="633413"/>
          </a:xfrm>
        </p:spPr>
        <p:txBody>
          <a:bodyPr/>
          <a:lstStyle/>
          <a:p>
            <a:r>
              <a:rPr lang="ru-RU" sz="3200" dirty="0"/>
              <a:t>Моделирование </a:t>
            </a:r>
            <a:r>
              <a:rPr lang="ru-RU" sz="3200" dirty="0" err="1"/>
              <a:t>волноведущих</a:t>
            </a:r>
            <a:r>
              <a:rPr lang="ru-RU" sz="3200" dirty="0"/>
              <a:t> структур</a:t>
            </a:r>
            <a:endParaRPr lang="en-US" sz="3200" dirty="0"/>
          </a:p>
        </p:txBody>
      </p:sp>
      <p:pic>
        <p:nvPicPr>
          <p:cNvPr id="13316" name="Picture 14"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419" y="110908"/>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одзаголовок 2">
            <a:extLst>
              <a:ext uri="{FF2B5EF4-FFF2-40B4-BE49-F238E27FC236}">
                <a16:creationId xmlns:a16="http://schemas.microsoft.com/office/drawing/2014/main" id="{3DC94AAE-E863-47EB-998E-684798867FE1}"/>
              </a:ext>
            </a:extLst>
          </p:cNvPr>
          <p:cNvSpPr txBox="1">
            <a:spLocks/>
          </p:cNvSpPr>
          <p:nvPr/>
        </p:nvSpPr>
        <p:spPr>
          <a:xfrm>
            <a:off x="376254" y="1306946"/>
            <a:ext cx="8351712" cy="1727681"/>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90000"/>
              </a:lnSpc>
              <a:buNone/>
            </a:pPr>
            <a:r>
              <a:rPr lang="ru-RU" altLang="en-US" sz="2000" b="1" dirty="0">
                <a:latin typeface="Times New Roman" panose="02020603050405020304" pitchFamily="18" charset="0"/>
                <a:cs typeface="Times New Roman" panose="02020603050405020304" pitchFamily="18" charset="0"/>
              </a:rPr>
              <a:t>Волноводы</a:t>
            </a:r>
            <a:r>
              <a:rPr lang="ru-RU" altLang="en-US" dirty="0"/>
              <a:t> служат для передачи электромагнитных волн, которые распространяются вдоль волновода, отражаясь от его стенок. Волноводы применяются в современных радиолокационных станциях, ускорителях элементарных частиц, оптоволоконных линиях связи, медицинских приборах и т.д. Математическое моделирование применяется для изучения процессов распространения волн в волноводах и проектирования устройств с заданными свойствами.</a:t>
            </a:r>
          </a:p>
          <a:p>
            <a:pPr algn="just"/>
            <a:endParaRPr lang="en-US" dirty="0"/>
          </a:p>
        </p:txBody>
      </p:sp>
      <p:pic>
        <p:nvPicPr>
          <p:cNvPr id="14" name="Рисунок 11">
            <a:extLst>
              <a:ext uri="{FF2B5EF4-FFF2-40B4-BE49-F238E27FC236}">
                <a16:creationId xmlns:a16="http://schemas.microsoft.com/office/drawing/2014/main" id="{E4B183EC-6431-463A-B4E9-D91087F645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216" y="3568983"/>
            <a:ext cx="3439815" cy="2734965"/>
          </a:xfrm>
          <a:prstGeom prst="rect">
            <a:avLst/>
          </a:prstGeom>
        </p:spPr>
      </p:pic>
      <p:pic>
        <p:nvPicPr>
          <p:cNvPr id="13" name="Рисунок 9" descr="Изображение выглядит как текст, карта&#10;&#10;Автоматически созданное описание">
            <a:extLst>
              <a:ext uri="{FF2B5EF4-FFF2-40B4-BE49-F238E27FC236}">
                <a16:creationId xmlns:a16="http://schemas.microsoft.com/office/drawing/2014/main" id="{1389D732-E2D2-4788-8EB2-5F1B6C979E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313" y="3260909"/>
            <a:ext cx="4943903" cy="3176211"/>
          </a:xfrm>
          <a:prstGeom prst="rect">
            <a:avLst/>
          </a:prstGeom>
        </p:spPr>
      </p:pic>
    </p:spTree>
    <p:extLst>
      <p:ext uri="{BB962C8B-B14F-4D97-AF65-F5344CB8AC3E}">
        <p14:creationId xmlns:p14="http://schemas.microsoft.com/office/powerpoint/2010/main" val="493854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schema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92338" y="1754188"/>
            <a:ext cx="3709042" cy="2682874"/>
          </a:xfrm>
          <a:prstGeom prst="rect">
            <a:avLst/>
          </a:prstGeom>
        </p:spPr>
      </p:pic>
      <p:sp>
        <p:nvSpPr>
          <p:cNvPr id="44037" name="AutoShape 5"/>
          <p:cNvSpPr>
            <a:spLocks noChangeArrowheads="1"/>
          </p:cNvSpPr>
          <p:nvPr/>
        </p:nvSpPr>
        <p:spPr bwMode="auto">
          <a:xfrm>
            <a:off x="6075363" y="3376613"/>
            <a:ext cx="2438400" cy="457200"/>
          </a:xfrm>
          <a:prstGeom prst="downArrow">
            <a:avLst>
              <a:gd name="adj1" fmla="val 48861"/>
              <a:gd name="adj2" fmla="val 6208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200">
                <a:latin typeface="Times New Roman" panose="02020603050405020304" pitchFamily="18" charset="0"/>
              </a:rPr>
              <a:t>Адаптивное</a:t>
            </a:r>
          </a:p>
          <a:p>
            <a:pPr algn="ctr" eaLnBrk="1" hangingPunct="1">
              <a:spcBef>
                <a:spcPct val="0"/>
              </a:spcBef>
              <a:buFontTx/>
              <a:buNone/>
            </a:pPr>
            <a:r>
              <a:rPr lang="ru-RU" altLang="ru-RU" sz="1200">
                <a:latin typeface="Times New Roman" panose="02020603050405020304" pitchFamily="18" charset="0"/>
              </a:rPr>
              <a:t>управление </a:t>
            </a:r>
          </a:p>
        </p:txBody>
      </p:sp>
      <p:sp>
        <p:nvSpPr>
          <p:cNvPr id="19461" name="Rectangle 6"/>
          <p:cNvSpPr>
            <a:spLocks noChangeArrowheads="1"/>
          </p:cNvSpPr>
          <p:nvPr/>
        </p:nvSpPr>
        <p:spPr bwMode="auto">
          <a:xfrm>
            <a:off x="3497263" y="1341438"/>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dirty="0">
                <a:solidFill>
                  <a:schemeClr val="tx2"/>
                </a:solidFill>
                <a:latin typeface="Times New Roman" panose="02020603050405020304" pitchFamily="18" charset="0"/>
              </a:rPr>
              <a:t>Нелинейная</a:t>
            </a:r>
          </a:p>
          <a:p>
            <a:pPr algn="ctr" eaLnBrk="1" hangingPunct="1">
              <a:spcBef>
                <a:spcPct val="0"/>
              </a:spcBef>
              <a:buFontTx/>
              <a:buNone/>
            </a:pPr>
            <a:r>
              <a:rPr lang="ru-RU" altLang="ru-RU" sz="1400" dirty="0">
                <a:solidFill>
                  <a:schemeClr val="tx2"/>
                </a:solidFill>
                <a:latin typeface="Times New Roman" panose="02020603050405020304" pitchFamily="18" charset="0"/>
              </a:rPr>
              <a:t>среда</a:t>
            </a:r>
          </a:p>
        </p:txBody>
      </p:sp>
      <p:sp>
        <p:nvSpPr>
          <p:cNvPr id="19462" name="AutoShape 7"/>
          <p:cNvSpPr>
            <a:spLocks noChangeArrowheads="1"/>
          </p:cNvSpPr>
          <p:nvPr/>
        </p:nvSpPr>
        <p:spPr bwMode="auto">
          <a:xfrm>
            <a:off x="179388" y="1341438"/>
            <a:ext cx="1944687" cy="1873250"/>
          </a:xfrm>
          <a:prstGeom prst="rightArrow">
            <a:avLst>
              <a:gd name="adj1" fmla="val 68222"/>
              <a:gd name="adj2" fmla="val 30279"/>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ru-RU" sz="1400">
              <a:latin typeface="Times New Roman" panose="02020603050405020304" pitchFamily="18" charset="0"/>
            </a:endParaRPr>
          </a:p>
        </p:txBody>
      </p:sp>
      <p:sp>
        <p:nvSpPr>
          <p:cNvPr id="44040" name="Rectangle 8"/>
          <p:cNvSpPr>
            <a:spLocks noChangeArrowheads="1"/>
          </p:cNvSpPr>
          <p:nvPr/>
        </p:nvSpPr>
        <p:spPr bwMode="auto">
          <a:xfrm>
            <a:off x="3335338" y="45720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solidFill>
                  <a:schemeClr val="tx2"/>
                </a:solidFill>
                <a:latin typeface="Times New Roman" panose="02020603050405020304" pitchFamily="18" charset="0"/>
              </a:rPr>
              <a:t>Контроллер обратной связи</a:t>
            </a:r>
          </a:p>
        </p:txBody>
      </p:sp>
      <p:sp>
        <p:nvSpPr>
          <p:cNvPr id="44041" name="Rectangle 9"/>
          <p:cNvSpPr>
            <a:spLocks noChangeArrowheads="1"/>
          </p:cNvSpPr>
          <p:nvPr/>
        </p:nvSpPr>
        <p:spPr bwMode="auto">
          <a:xfrm>
            <a:off x="398463" y="5157788"/>
            <a:ext cx="518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800" b="1" dirty="0">
                <a:solidFill>
                  <a:schemeClr val="tx2"/>
                </a:solidFill>
                <a:latin typeface="Times New Roman" panose="02020603050405020304" pitchFamily="18" charset="0"/>
              </a:rPr>
              <a:t>Математические методы</a:t>
            </a:r>
            <a:r>
              <a:rPr lang="en-US" altLang="ru-RU" sz="1800" b="1" dirty="0">
                <a:solidFill>
                  <a:schemeClr val="tx2"/>
                </a:solidFill>
                <a:latin typeface="Times New Roman" panose="02020603050405020304" pitchFamily="18" charset="0"/>
              </a:rPr>
              <a:t>:</a:t>
            </a:r>
            <a:endParaRPr lang="ru-RU" altLang="ru-RU" sz="1800" dirty="0">
              <a:solidFill>
                <a:schemeClr val="tx2"/>
              </a:solidFill>
              <a:latin typeface="Times New Roman" panose="02020603050405020304" pitchFamily="18" charset="0"/>
            </a:endParaRPr>
          </a:p>
          <a:p>
            <a:pPr eaLnBrk="1" hangingPunct="1">
              <a:spcBef>
                <a:spcPct val="0"/>
              </a:spcBef>
            </a:pPr>
            <a:r>
              <a:rPr lang="ru-RU" altLang="ru-RU" sz="1600" dirty="0">
                <a:solidFill>
                  <a:schemeClr val="tx2"/>
                </a:solidFill>
                <a:latin typeface="Times New Roman" panose="02020603050405020304" pitchFamily="18" charset="0"/>
              </a:rPr>
              <a:t> Дифференциальные уравнения в частных производных</a:t>
            </a:r>
          </a:p>
          <a:p>
            <a:pPr eaLnBrk="1" hangingPunct="1">
              <a:spcBef>
                <a:spcPct val="0"/>
              </a:spcBef>
            </a:pPr>
            <a:r>
              <a:rPr lang="ru-RU" altLang="ru-RU" sz="1600" dirty="0">
                <a:solidFill>
                  <a:schemeClr val="tx2"/>
                </a:solidFill>
                <a:latin typeface="Times New Roman" panose="02020603050405020304" pitchFamily="18" charset="0"/>
              </a:rPr>
              <a:t> Теория оптимального управления</a:t>
            </a:r>
          </a:p>
          <a:p>
            <a:pPr eaLnBrk="1" hangingPunct="1">
              <a:spcBef>
                <a:spcPct val="0"/>
              </a:spcBef>
            </a:pPr>
            <a:r>
              <a:rPr lang="ru-RU" altLang="ru-RU" sz="1600" dirty="0">
                <a:solidFill>
                  <a:schemeClr val="tx2"/>
                </a:solidFill>
                <a:latin typeface="Times New Roman" panose="02020603050405020304" pitchFamily="18" charset="0"/>
              </a:rPr>
              <a:t> Функциональный анализ</a:t>
            </a:r>
          </a:p>
          <a:p>
            <a:pPr eaLnBrk="1" hangingPunct="1">
              <a:spcBef>
                <a:spcPct val="0"/>
              </a:spcBef>
            </a:pPr>
            <a:r>
              <a:rPr lang="ru-RU" altLang="ru-RU" sz="1600" dirty="0">
                <a:solidFill>
                  <a:schemeClr val="tx2"/>
                </a:solidFill>
                <a:latin typeface="Times New Roman" panose="02020603050405020304" pitchFamily="18" charset="0"/>
              </a:rPr>
              <a:t> Численные методы</a:t>
            </a:r>
          </a:p>
        </p:txBody>
      </p:sp>
      <p:sp>
        <p:nvSpPr>
          <p:cNvPr id="44042" name="Rectangle 10"/>
          <p:cNvSpPr>
            <a:spLocks noChangeArrowheads="1"/>
          </p:cNvSpPr>
          <p:nvPr/>
        </p:nvSpPr>
        <p:spPr bwMode="auto">
          <a:xfrm flipH="1">
            <a:off x="6158821" y="1054893"/>
            <a:ext cx="23764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dirty="0">
                <a:solidFill>
                  <a:schemeClr val="tx2"/>
                </a:solidFill>
                <a:latin typeface="Times New Roman" panose="02020603050405020304" pitchFamily="18" charset="0"/>
              </a:rPr>
              <a:t>Подавление без оптимизации</a:t>
            </a:r>
          </a:p>
        </p:txBody>
      </p:sp>
      <p:sp>
        <p:nvSpPr>
          <p:cNvPr id="44043" name="Rectangle 11"/>
          <p:cNvSpPr>
            <a:spLocks noChangeArrowheads="1"/>
          </p:cNvSpPr>
          <p:nvPr/>
        </p:nvSpPr>
        <p:spPr bwMode="auto">
          <a:xfrm flipH="1">
            <a:off x="6227763" y="5826125"/>
            <a:ext cx="216058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400">
                <a:solidFill>
                  <a:schemeClr val="tx2"/>
                </a:solidFill>
                <a:latin typeface="Times New Roman" panose="02020603050405020304" pitchFamily="18" charset="0"/>
              </a:rPr>
              <a:t>Оптимизированнное подавление</a:t>
            </a:r>
          </a:p>
        </p:txBody>
      </p:sp>
      <p:pic>
        <p:nvPicPr>
          <p:cNvPr id="19468" name="Picture 13" descr="_0snap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1700213"/>
            <a:ext cx="151288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j0285750"/>
          <p:cNvPicPr>
            <a:picLocks noChangeAspect="1" noChangeArrowheads="1"/>
          </p:cNvPicPr>
          <p:nvPr/>
        </p:nvPicPr>
        <p:blipFill>
          <a:blip r:embed="rId11" cstate="print">
            <a:lum bright="20000"/>
            <a:grayscl/>
            <a:extLst>
              <a:ext uri="{28A0092B-C50C-407E-A947-70E740481C1C}">
                <a14:useLocalDpi xmlns:a14="http://schemas.microsoft.com/office/drawing/2010/main" val="0"/>
              </a:ext>
            </a:extLst>
          </a:blip>
          <a:srcRect/>
          <a:stretch>
            <a:fillRect/>
          </a:stretch>
        </p:blipFill>
        <p:spPr bwMode="auto">
          <a:xfrm>
            <a:off x="3708400" y="3573463"/>
            <a:ext cx="86518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71" name="Group 17"/>
          <p:cNvGrpSpPr>
            <a:grpSpLocks/>
          </p:cNvGrpSpPr>
          <p:nvPr/>
        </p:nvGrpSpPr>
        <p:grpSpPr bwMode="auto">
          <a:xfrm>
            <a:off x="0" y="0"/>
            <a:ext cx="8820150" cy="1152525"/>
            <a:chOff x="0" y="164"/>
            <a:chExt cx="5556" cy="726"/>
          </a:xfrm>
        </p:grpSpPr>
        <p:sp>
          <p:nvSpPr>
            <p:cNvPr id="19474" name="Rectangle 18"/>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9475" name="Rectangle 19"/>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9476" name="Rectangle 20"/>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9477" name="Rectangle 21"/>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9478" name="Rectangle 22"/>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9472" name="Rectangle 23"/>
          <p:cNvSpPr>
            <a:spLocks noGrp="1" noChangeArrowheads="1"/>
          </p:cNvSpPr>
          <p:nvPr>
            <p:ph type="title"/>
          </p:nvPr>
        </p:nvSpPr>
        <p:spPr>
          <a:xfrm>
            <a:off x="1403350" y="0"/>
            <a:ext cx="7510463" cy="765175"/>
          </a:xfrm>
        </p:spPr>
        <p:txBody>
          <a:bodyPr/>
          <a:lstStyle/>
          <a:p>
            <a:pPr algn="l" eaLnBrk="1" hangingPunct="1"/>
            <a:r>
              <a:rPr lang="ru-RU" altLang="ru-RU" sz="2800"/>
              <a:t>Адаптивное управление подавлением искажений в системах с обратной связью</a:t>
            </a:r>
          </a:p>
        </p:txBody>
      </p:sp>
      <p:pic>
        <p:nvPicPr>
          <p:cNvPr id="19473" name="Picture 24" descr="P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hase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079724" y="1538826"/>
            <a:ext cx="2389687" cy="1808196"/>
          </a:xfrm>
          <a:prstGeom prst="rect">
            <a:avLst/>
          </a:prstGeom>
          <a:ln>
            <a:solidFill>
              <a:schemeClr val="tx1"/>
            </a:solidFill>
          </a:ln>
        </p:spPr>
      </p:pic>
      <p:pic>
        <p:nvPicPr>
          <p:cNvPr id="8" name="phase2">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5998456" y="3862080"/>
            <a:ext cx="2592214" cy="1961442"/>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9461"/>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0" fill="hold"/>
                                        <p:tgtEl>
                                          <p:spTgt spid="3"/>
                                        </p:tgtEl>
                                      </p:cBhvr>
                                    </p:cmd>
                                  </p:childTnLst>
                                </p:cTn>
                              </p:par>
                              <p:par>
                                <p:cTn id="15" presetID="1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6"/>
                                        </p:tgtEl>
                                        <p:attrNameLst>
                                          <p:attrName>ppt_y</p:attrName>
                                        </p:attrNameLst>
                                      </p:cBhvr>
                                      <p:tavLst>
                                        <p:tav tm="0" fmla="#ppt_y+(sin(-2*pi*(1-$))*-#ppt_x+cos(-2*pi*(1-$))*(1-#ppt_y))*(1-$)">
                                          <p:val>
                                            <p:fltVal val="0"/>
                                          </p:val>
                                        </p:tav>
                                        <p:tav tm="100000">
                                          <p:val>
                                            <p:fltVal val="1"/>
                                          </p:val>
                                        </p:tav>
                                      </p:tavLst>
                                    </p:anim>
                                  </p:childTnLst>
                                </p:cTn>
                              </p:par>
                              <p:par>
                                <p:cTn id="21" presetID="1" presetClass="entr" presetSubtype="0" fill="hold" grpId="0" nodeType="withEffect">
                                  <p:stCondLst>
                                    <p:cond delay="0"/>
                                  </p:stCondLst>
                                  <p:childTnLst>
                                    <p:set>
                                      <p:cBhvr>
                                        <p:cTn id="22" dur="1" fill="hold">
                                          <p:stCondLst>
                                            <p:cond delay="9"/>
                                          </p:stCondLst>
                                        </p:cTn>
                                        <p:tgtEl>
                                          <p:spTgt spid="44042"/>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7500"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44047"/>
                                        </p:tgtEl>
                                        <p:attrNameLst>
                                          <p:attrName>style.visibility</p:attrName>
                                        </p:attrNameLst>
                                      </p:cBhvr>
                                      <p:to>
                                        <p:strVal val="visible"/>
                                      </p:to>
                                    </p:set>
                                    <p:anim calcmode="lin" valueType="num">
                                      <p:cBhvr>
                                        <p:cTn id="29" dur="1000" fill="hold"/>
                                        <p:tgtEl>
                                          <p:spTgt spid="44047"/>
                                        </p:tgtEl>
                                        <p:attrNameLst>
                                          <p:attrName>ppt_w</p:attrName>
                                        </p:attrNameLst>
                                      </p:cBhvr>
                                      <p:tavLst>
                                        <p:tav tm="0">
                                          <p:val>
                                            <p:fltVal val="0"/>
                                          </p:val>
                                        </p:tav>
                                        <p:tav tm="100000">
                                          <p:val>
                                            <p:strVal val="#ppt_w"/>
                                          </p:val>
                                        </p:tav>
                                      </p:tavLst>
                                    </p:anim>
                                    <p:anim calcmode="lin" valueType="num">
                                      <p:cBhvr>
                                        <p:cTn id="30" dur="1000" fill="hold"/>
                                        <p:tgtEl>
                                          <p:spTgt spid="44047"/>
                                        </p:tgtEl>
                                        <p:attrNameLst>
                                          <p:attrName>ppt_h</p:attrName>
                                        </p:attrNameLst>
                                      </p:cBhvr>
                                      <p:tavLst>
                                        <p:tav tm="0">
                                          <p:val>
                                            <p:fltVal val="0"/>
                                          </p:val>
                                        </p:tav>
                                        <p:tav tm="100000">
                                          <p:val>
                                            <p:strVal val="#ppt_h"/>
                                          </p:val>
                                        </p:tav>
                                      </p:tavLst>
                                    </p:anim>
                                    <p:anim calcmode="lin" valueType="num">
                                      <p:cBhvr>
                                        <p:cTn id="31" dur="1000" fill="hold"/>
                                        <p:tgtEl>
                                          <p:spTgt spid="44047"/>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4047"/>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499"/>
                                          </p:stCondLst>
                                        </p:cTn>
                                        <p:tgtEl>
                                          <p:spTgt spid="4404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4403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499"/>
                                          </p:stCondLst>
                                        </p:cTn>
                                        <p:tgtEl>
                                          <p:spTgt spid="44043"/>
                                        </p:tgtEl>
                                        <p:attrNameLst>
                                          <p:attrName>style.visibility</p:attrName>
                                        </p:attrNameLst>
                                      </p:cBhvr>
                                      <p:to>
                                        <p:strVal val="visible"/>
                                      </p:to>
                                    </p:set>
                                  </p:childTnLst>
                                </p:cTn>
                              </p:par>
                              <p:par>
                                <p:cTn id="42" presetID="15"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fltVal val="0"/>
                                          </p:val>
                                        </p:tav>
                                        <p:tav tm="100000">
                                          <p:val>
                                            <p:strVal val="#ppt_w"/>
                                          </p:val>
                                        </p:tav>
                                      </p:tavLst>
                                    </p:anim>
                                    <p:anim calcmode="lin" valueType="num">
                                      <p:cBhvr>
                                        <p:cTn id="45" dur="1000" fill="hold"/>
                                        <p:tgtEl>
                                          <p:spTgt spid="8"/>
                                        </p:tgtEl>
                                        <p:attrNameLst>
                                          <p:attrName>ppt_h</p:attrName>
                                        </p:attrNameLst>
                                      </p:cBhvr>
                                      <p:tavLst>
                                        <p:tav tm="0">
                                          <p:val>
                                            <p:fltVal val="0"/>
                                          </p:val>
                                        </p:tav>
                                        <p:tav tm="100000">
                                          <p:val>
                                            <p:strVal val="#ppt_h"/>
                                          </p:val>
                                        </p:tav>
                                      </p:tavLst>
                                    </p:anim>
                                    <p:anim calcmode="lin" valueType="num">
                                      <p:cBhvr>
                                        <p:cTn id="4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1000"/>
                            </p:stCondLst>
                            <p:childTnLst>
                              <p:par>
                                <p:cTn id="49" presetID="1" presetClass="mediacall" presetSubtype="0" fill="hold" nodeType="afterEffect">
                                  <p:stCondLst>
                                    <p:cond delay="0"/>
                                  </p:stCondLst>
                                  <p:childTnLst>
                                    <p:cmd type="call" cmd="playFrom(0.0)">
                                      <p:cBhvr>
                                        <p:cTn id="50" dur="7500" fill="hold"/>
                                        <p:tgtEl>
                                          <p:spTgt spid="8"/>
                                        </p:tgtEl>
                                      </p:cBhvr>
                                    </p:cmd>
                                  </p:childTnLst>
                                </p:cTn>
                              </p:par>
                            </p:childTnLst>
                          </p:cTn>
                        </p:par>
                      </p:childTnLst>
                    </p:cTn>
                  </p:par>
                  <p:par>
                    <p:cTn id="51" fill="hold">
                      <p:stCondLst>
                        <p:cond delay="indefinite"/>
                      </p:stCondLst>
                      <p:childTnLst>
                        <p:par>
                          <p:cTn id="52" fill="hold">
                            <p:stCondLst>
                              <p:cond delay="0"/>
                            </p:stCondLst>
                            <p:childTnLst>
                              <p:par>
                                <p:cTn id="53" presetID="23" presetClass="entr" presetSubtype="272" fill="hold" grpId="0" nodeType="clickEffect">
                                  <p:stCondLst>
                                    <p:cond delay="0"/>
                                  </p:stCondLst>
                                  <p:childTnLst>
                                    <p:set>
                                      <p:cBhvr>
                                        <p:cTn id="54" dur="1" fill="hold">
                                          <p:stCondLst>
                                            <p:cond delay="0"/>
                                          </p:stCondLst>
                                        </p:cTn>
                                        <p:tgtEl>
                                          <p:spTgt spid="44041"/>
                                        </p:tgtEl>
                                        <p:attrNameLst>
                                          <p:attrName>style.visibility</p:attrName>
                                        </p:attrNameLst>
                                      </p:cBhvr>
                                      <p:to>
                                        <p:strVal val="visible"/>
                                      </p:to>
                                    </p:set>
                                    <p:anim calcmode="lin" valueType="num">
                                      <p:cBhvr>
                                        <p:cTn id="55" dur="500" fill="hold"/>
                                        <p:tgtEl>
                                          <p:spTgt spid="44041"/>
                                        </p:tgtEl>
                                        <p:attrNameLst>
                                          <p:attrName>ppt_w</p:attrName>
                                        </p:attrNameLst>
                                      </p:cBhvr>
                                      <p:tavLst>
                                        <p:tav tm="0">
                                          <p:val>
                                            <p:strVal val="2/3*#ppt_w"/>
                                          </p:val>
                                        </p:tav>
                                        <p:tav tm="100000">
                                          <p:val>
                                            <p:strVal val="#ppt_w"/>
                                          </p:val>
                                        </p:tav>
                                      </p:tavLst>
                                    </p:anim>
                                    <p:anim calcmode="lin" valueType="num">
                                      <p:cBhvr>
                                        <p:cTn id="56" dur="500" fill="hold"/>
                                        <p:tgtEl>
                                          <p:spTgt spid="4404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3"/>
                </p:tgtEl>
              </p:cMediaNode>
            </p:video>
            <p:video>
              <p:cMediaNode vol="80000">
                <p:cTn id="58" fill="hold" display="0">
                  <p:stCondLst>
                    <p:cond delay="indefinite"/>
                  </p:stCondLst>
                </p:cTn>
                <p:tgtEl>
                  <p:spTgt spid="6"/>
                </p:tgtEl>
              </p:cMediaNode>
            </p:video>
            <p:video>
              <p:cMediaNode vol="80000">
                <p:cTn id="59" fill="hold" display="0">
                  <p:stCondLst>
                    <p:cond delay="indefinite"/>
                  </p:stCondLst>
                </p:cTn>
                <p:tgtEl>
                  <p:spTgt spid="8"/>
                </p:tgtEl>
              </p:cMediaNode>
            </p:video>
          </p:childTnLst>
        </p:cTn>
      </p:par>
    </p:tnLst>
    <p:bldLst>
      <p:bldP spid="44037" grpId="0" animBg="1" autoUpdateAnimBg="0"/>
      <p:bldP spid="19461" grpId="0"/>
      <p:bldP spid="44040" grpId="0" autoUpdateAnimBg="0"/>
      <p:bldP spid="44041" grpId="0" autoUpdateAnimBg="0"/>
      <p:bldP spid="44042" grpId="0" autoUpdateAnimBg="0"/>
      <p:bldP spid="44043"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0050" y="190500"/>
            <a:ext cx="8743950" cy="990600"/>
          </a:xfrm>
        </p:spPr>
        <p:txBody>
          <a:bodyPr>
            <a:normAutofit fontScale="90000"/>
          </a:bodyPr>
          <a:lstStyle/>
          <a:p>
            <a:r>
              <a:rPr lang="ru-RU" sz="2400" dirty="0">
                <a:solidFill>
                  <a:schemeClr val="accent2"/>
                </a:solidFill>
              </a:rPr>
              <a:t>Функционально-дифференциальные уравнения (ФДУ) с  преобразованиями пространственных аргументов и запаздыванием</a:t>
            </a:r>
          </a:p>
        </p:txBody>
      </p:sp>
      <p:sp>
        <p:nvSpPr>
          <p:cNvPr id="10" name="Содержимое 9"/>
          <p:cNvSpPr>
            <a:spLocks noGrp="1"/>
          </p:cNvSpPr>
          <p:nvPr>
            <p:ph sz="quarter" idx="1"/>
          </p:nvPr>
        </p:nvSpPr>
        <p:spPr>
          <a:xfrm>
            <a:off x="142875" y="1590674"/>
            <a:ext cx="8886825" cy="723901"/>
          </a:xfrm>
        </p:spPr>
        <p:txBody>
          <a:bodyPr>
            <a:noAutofit/>
          </a:bodyPr>
          <a:lstStyle/>
          <a:p>
            <a:pPr marL="0" indent="0">
              <a:spcBef>
                <a:spcPts val="0"/>
              </a:spcBef>
              <a:buNone/>
            </a:pPr>
            <a:r>
              <a:rPr lang="ru-RU" sz="1800" dirty="0"/>
              <a:t>Дифференциальные уравнения описывают </a:t>
            </a:r>
            <a:r>
              <a:rPr lang="ru-RU" sz="1800" dirty="0">
                <a:solidFill>
                  <a:schemeClr val="accent3"/>
                </a:solidFill>
              </a:rPr>
              <a:t>локальную связь</a:t>
            </a:r>
            <a:r>
              <a:rPr lang="ru-RU" sz="1800" dirty="0"/>
              <a:t>  искомой функции и ее производных  </a:t>
            </a:r>
            <a:r>
              <a:rPr lang="ru-RU" sz="1800" dirty="0">
                <a:solidFill>
                  <a:schemeClr val="accent3"/>
                </a:solidFill>
              </a:rPr>
              <a:t>одной и той же точке</a:t>
            </a:r>
            <a:r>
              <a:rPr lang="ru-RU" sz="1800" dirty="0"/>
              <a:t>:</a:t>
            </a:r>
          </a:p>
        </p:txBody>
      </p:sp>
      <p:sp>
        <p:nvSpPr>
          <p:cNvPr id="13" name="Содержимое 9"/>
          <p:cNvSpPr txBox="1">
            <a:spLocks/>
          </p:cNvSpPr>
          <p:nvPr/>
        </p:nvSpPr>
        <p:spPr>
          <a:xfrm>
            <a:off x="6162675" y="1857374"/>
            <a:ext cx="2847975" cy="419101"/>
          </a:xfrm>
          <a:prstGeom prst="rect">
            <a:avLst/>
          </a:prstGeom>
        </p:spPr>
        <p:txBody>
          <a:bodyPr vert="horz">
            <a:noAutofit/>
          </a:bodyPr>
          <a:lstStyle/>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ОДУ 2-го закона Ньютона,</a:t>
            </a:r>
          </a:p>
        </p:txBody>
      </p:sp>
      <p:pic>
        <p:nvPicPr>
          <p:cNvPr id="43009" name="Picture 1"/>
          <p:cNvPicPr>
            <a:picLocks noChangeAspect="1" noChangeArrowheads="1"/>
          </p:cNvPicPr>
          <p:nvPr/>
        </p:nvPicPr>
        <p:blipFill>
          <a:blip r:embed="rId3" cstate="print"/>
          <a:srcRect/>
          <a:stretch>
            <a:fillRect/>
          </a:stretch>
        </p:blipFill>
        <p:spPr bwMode="auto">
          <a:xfrm>
            <a:off x="3767140" y="1876152"/>
            <a:ext cx="2490786" cy="414609"/>
          </a:xfrm>
          <a:prstGeom prst="rect">
            <a:avLst/>
          </a:prstGeom>
          <a:noFill/>
          <a:ln w="9525">
            <a:noFill/>
            <a:miter lim="800000"/>
            <a:headEnd/>
            <a:tailEnd/>
          </a:ln>
        </p:spPr>
      </p:pic>
      <p:pic>
        <p:nvPicPr>
          <p:cNvPr id="43010" name="Picture 2"/>
          <p:cNvPicPr>
            <a:picLocks noChangeAspect="1" noChangeArrowheads="1"/>
          </p:cNvPicPr>
          <p:nvPr/>
        </p:nvPicPr>
        <p:blipFill>
          <a:blip r:embed="rId4" cstate="print"/>
          <a:srcRect/>
          <a:stretch>
            <a:fillRect/>
          </a:stretch>
        </p:blipFill>
        <p:spPr bwMode="auto">
          <a:xfrm>
            <a:off x="114300" y="2214634"/>
            <a:ext cx="6086475" cy="676204"/>
          </a:xfrm>
          <a:prstGeom prst="rect">
            <a:avLst/>
          </a:prstGeom>
          <a:noFill/>
          <a:ln w="9525">
            <a:noFill/>
            <a:miter lim="800000"/>
            <a:headEnd/>
            <a:tailEnd/>
          </a:ln>
        </p:spPr>
      </p:pic>
      <p:sp>
        <p:nvSpPr>
          <p:cNvPr id="16" name="Содержимое 9"/>
          <p:cNvSpPr txBox="1">
            <a:spLocks/>
          </p:cNvSpPr>
          <p:nvPr/>
        </p:nvSpPr>
        <p:spPr>
          <a:xfrm>
            <a:off x="6315075" y="2362199"/>
            <a:ext cx="2590800" cy="419101"/>
          </a:xfrm>
          <a:prstGeom prst="rect">
            <a:avLst/>
          </a:prstGeom>
        </p:spPr>
        <p:txBody>
          <a:bodyPr vert="horz">
            <a:noAutofit/>
          </a:bodyPr>
          <a:lstStyle/>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уравнение диффузии.</a:t>
            </a:r>
          </a:p>
        </p:txBody>
      </p:sp>
      <p:sp>
        <p:nvSpPr>
          <p:cNvPr id="17" name="Содержимое 9"/>
          <p:cNvSpPr txBox="1">
            <a:spLocks/>
          </p:cNvSpPr>
          <p:nvPr/>
        </p:nvSpPr>
        <p:spPr>
          <a:xfrm>
            <a:off x="161924" y="2981324"/>
            <a:ext cx="8686801" cy="723901"/>
          </a:xfrm>
          <a:prstGeom prst="rect">
            <a:avLst/>
          </a:prstGeom>
        </p:spPr>
        <p:txBody>
          <a:bodyPr vert="horz">
            <a:noAutofit/>
          </a:bodyPr>
          <a:lstStyle/>
          <a:p>
            <a:pPr marL="0" marR="0" lvl="0" indent="0" algn="l" defTabSz="914400" rtl="0" eaLnBrk="1" fontAlgn="auto" latinLnBrk="0" hangingPunct="1">
              <a:lnSpc>
                <a:spcPct val="100000"/>
              </a:lnSpc>
              <a:spcBef>
                <a:spcPts val="0"/>
              </a:spcBef>
              <a:spcAft>
                <a:spcPts val="0"/>
              </a:spcAft>
              <a:buClr>
                <a:srgbClr val="009DD9"/>
              </a:buClr>
              <a:buSzPct val="60000"/>
              <a:buFont typeface="Wingdings"/>
              <a:buNone/>
              <a:tabLst/>
              <a:defRPr/>
            </a:pP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ФДУ</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описывает связь искомой функции и ее производных в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различных</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точках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пространства и времени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ДУ с последействием,</a:t>
            </a:r>
          </a:p>
          <a:p>
            <a:pPr marL="0" marR="0" lvl="0" indent="0" algn="l" defTabSz="914400" rtl="0" eaLnBrk="1" fontAlgn="auto" latinLnBrk="0" hangingPunct="1">
              <a:lnSpc>
                <a:spcPct val="100000"/>
              </a:lnSpc>
              <a:spcBef>
                <a:spcPts val="0"/>
              </a:spcBef>
              <a:spcAft>
                <a:spcPts val="0"/>
              </a:spcAft>
              <a:buClr>
                <a:srgbClr val="009DD9"/>
              </a:buClr>
              <a:buSzPct val="60000"/>
              <a:buFont typeface="Wingdings"/>
              <a:buNone/>
              <a:tabLst/>
              <a:defRPr/>
            </a:pPr>
            <a:endPar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43011" name="Picture 3"/>
          <p:cNvPicPr>
            <a:picLocks noChangeAspect="1" noChangeArrowheads="1"/>
          </p:cNvPicPr>
          <p:nvPr/>
        </p:nvPicPr>
        <p:blipFill>
          <a:blip r:embed="rId5" cstate="print"/>
          <a:srcRect/>
          <a:stretch>
            <a:fillRect/>
          </a:stretch>
        </p:blipFill>
        <p:spPr bwMode="auto">
          <a:xfrm>
            <a:off x="2871789" y="3291295"/>
            <a:ext cx="2786061" cy="428218"/>
          </a:xfrm>
          <a:prstGeom prst="rect">
            <a:avLst/>
          </a:prstGeom>
          <a:noFill/>
          <a:ln w="9525">
            <a:noFill/>
            <a:miter lim="800000"/>
            <a:headEnd/>
            <a:tailEnd/>
          </a:ln>
        </p:spPr>
      </p:pic>
      <p:pic>
        <p:nvPicPr>
          <p:cNvPr id="43014" name="Picture 6"/>
          <p:cNvPicPr>
            <a:picLocks noChangeAspect="1" noChangeArrowheads="1"/>
          </p:cNvPicPr>
          <p:nvPr/>
        </p:nvPicPr>
        <p:blipFill>
          <a:blip r:embed="rId6" cstate="print"/>
          <a:srcRect/>
          <a:stretch>
            <a:fillRect/>
          </a:stretch>
        </p:blipFill>
        <p:spPr bwMode="auto">
          <a:xfrm>
            <a:off x="5576889" y="5066808"/>
            <a:ext cx="3128962" cy="338629"/>
          </a:xfrm>
          <a:prstGeom prst="rect">
            <a:avLst/>
          </a:prstGeom>
          <a:noFill/>
          <a:ln w="9525">
            <a:noFill/>
            <a:miter lim="800000"/>
            <a:headEnd/>
            <a:tailEnd/>
          </a:ln>
        </p:spPr>
      </p:pic>
      <p:sp>
        <p:nvSpPr>
          <p:cNvPr id="18" name="Содержимое 9"/>
          <p:cNvSpPr txBox="1">
            <a:spLocks/>
          </p:cNvSpPr>
          <p:nvPr/>
        </p:nvSpPr>
        <p:spPr>
          <a:xfrm>
            <a:off x="276224" y="5543550"/>
            <a:ext cx="8343901" cy="1066800"/>
          </a:xfrm>
          <a:prstGeom prst="rect">
            <a:avLst/>
          </a:prstGeom>
        </p:spPr>
        <p:txBody>
          <a:bodyPr vert="horz">
            <a:noAutofit/>
          </a:bodyPr>
          <a:lstStyle/>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ФДУ диффузии относительно </a:t>
            </a:r>
            <a:r>
              <a:rPr kumimoji="0" lang="en-US" sz="1800" b="0" i="1" u="none" strike="noStrike" kern="1200" cap="none" spc="0" normalizeH="0" baseline="0" noProof="0" dirty="0">
                <a:ln>
                  <a:noFill/>
                </a:ln>
                <a:solidFill>
                  <a:prstClr val="black"/>
                </a:solidFill>
                <a:effectLst/>
                <a:uLnTx/>
                <a:uFillTx/>
                <a:latin typeface="Calibri" pitchFamily="34" charset="0"/>
                <a:ea typeface="Cambria Math" pitchFamily="18" charset="0"/>
                <a:cs typeface="+mn-cs"/>
              </a:rPr>
              <a:t>u </a:t>
            </a:r>
            <a:r>
              <a:rPr kumimoji="0" lang="ru-RU" sz="1800" b="0" i="1" u="none" strike="noStrike" kern="1200" cap="none" spc="0" normalizeH="0" baseline="0" noProof="0" dirty="0">
                <a:ln>
                  <a:noFill/>
                </a:ln>
                <a:solidFill>
                  <a:prstClr val="black"/>
                </a:solidFill>
                <a:effectLst/>
                <a:uLnTx/>
                <a:uFillTx/>
                <a:latin typeface="Calibri" pitchFamily="34" charset="0"/>
                <a:ea typeface="Cambria Math" pitchFamily="18" charset="0"/>
                <a:cs typeface="+mn-cs"/>
              </a:rPr>
              <a:t>=</a:t>
            </a:r>
            <a:r>
              <a:rPr kumimoji="0" lang="en-US" sz="1800" b="0" i="1" u="none" strike="noStrike" kern="1200" cap="none" spc="0" normalizeH="0" baseline="0" noProof="0" dirty="0">
                <a:ln>
                  <a:noFill/>
                </a:ln>
                <a:solidFill>
                  <a:prstClr val="black"/>
                </a:solidFill>
                <a:effectLst/>
                <a:uLnTx/>
                <a:uFillTx/>
                <a:latin typeface="Calibri" pitchFamily="34" charset="0"/>
                <a:ea typeface="Cambria Math" pitchFamily="18" charset="0"/>
                <a:cs typeface="+mn-cs"/>
              </a:rPr>
              <a:t>u</a:t>
            </a:r>
            <a:r>
              <a:rPr kumimoji="0" lang="en-US" sz="1800" b="0" i="1" u="none" strike="noStrike" kern="1200" cap="none" spc="0" normalizeH="0" baseline="0" noProof="0" dirty="0">
                <a:ln>
                  <a:noFill/>
                </a:ln>
                <a:solidFill>
                  <a:prstClr val="black"/>
                </a:solidFill>
                <a:effectLst/>
                <a:uLnTx/>
                <a:uFillTx/>
                <a:latin typeface="Tw Cen MT"/>
                <a:ea typeface="+mn-ea"/>
                <a:cs typeface="+mn-cs"/>
              </a:rPr>
              <a:t>(</a:t>
            </a:r>
            <a:r>
              <a:rPr kumimoji="0" lang="en-US" sz="1800" b="0" i="1" u="none" strike="noStrike" kern="1200" cap="none" spc="0" normalizeH="0" baseline="0" noProof="0" dirty="0">
                <a:ln>
                  <a:noFill/>
                </a:ln>
                <a:solidFill>
                  <a:prstClr val="black"/>
                </a:solidFill>
                <a:effectLst/>
                <a:uLnTx/>
                <a:uFillTx/>
                <a:latin typeface="Tw Cen MT"/>
                <a:ea typeface="+mn-ea"/>
                <a:cs typeface="+mn-cs"/>
                <a:sym typeface="Symbol"/>
              </a:rPr>
              <a:t></a:t>
            </a:r>
            <a:r>
              <a:rPr kumimoji="0" lang="en-US" sz="1800" b="0" i="1" u="none" strike="noStrike" kern="1200" cap="none" spc="0" normalizeH="0" baseline="0" noProof="0" dirty="0">
                <a:ln>
                  <a:noFill/>
                </a:ln>
                <a:solidFill>
                  <a:prstClr val="black"/>
                </a:solidFill>
                <a:effectLst/>
                <a:uLnTx/>
                <a:uFillTx/>
                <a:latin typeface="Tw Cen MT"/>
                <a:ea typeface="+mn-ea"/>
                <a:cs typeface="+mn-cs"/>
              </a:rPr>
              <a:t>,</a:t>
            </a:r>
            <a:r>
              <a:rPr kumimoji="0" lang="en-US" sz="1800" b="0" i="1" u="none" strike="noStrike" kern="1200" cap="none" spc="0" normalizeH="0" baseline="0" noProof="0" dirty="0">
                <a:ln>
                  <a:noFill/>
                </a:ln>
                <a:solidFill>
                  <a:prstClr val="black"/>
                </a:solidFill>
                <a:effectLst/>
                <a:uLnTx/>
                <a:uFillTx/>
                <a:latin typeface="Calibri" pitchFamily="34" charset="0"/>
                <a:ea typeface="Cambria Math" pitchFamily="18" charset="0"/>
                <a:cs typeface="+mn-cs"/>
              </a:rPr>
              <a:t>t</a:t>
            </a:r>
            <a:r>
              <a:rPr kumimoji="0" lang="en-US" sz="1800" b="0" i="1" u="none" strike="noStrike" kern="1200" cap="none" spc="0" normalizeH="0" baseline="0" noProof="0" dirty="0">
                <a:ln>
                  <a:noFill/>
                </a:ln>
                <a:solidFill>
                  <a:prstClr val="black"/>
                </a:solidFill>
                <a:effectLst/>
                <a:uLnTx/>
                <a:uFillTx/>
                <a:latin typeface="Tw Cen MT"/>
                <a:ea typeface="+mn-ea"/>
                <a:cs typeface="+mn-cs"/>
              </a:rPr>
              <a:t>)</a:t>
            </a:r>
            <a:r>
              <a:rPr kumimoji="0" lang="ru-RU"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с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запаздыванием и поворотом</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на угол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Symbol"/>
              </a:rPr>
              <a:t>.</a:t>
            </a:r>
          </a:p>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Symbol"/>
              </a:rPr>
              <a:t>ФДУ</a:t>
            </a:r>
            <a:r>
              <a:rPr kumimoji="0" lang="en-US" sz="1800" b="0" i="0" u="none" strike="noStrike" kern="1200" cap="none" spc="0" normalizeH="0" baseline="0" noProof="0" dirty="0">
                <a:ln>
                  <a:noFill/>
                </a:ln>
                <a:solidFill>
                  <a:prstClr val="black"/>
                </a:solidFill>
                <a:effectLst/>
                <a:uLnTx/>
                <a:uFillTx/>
                <a:latin typeface="Tw Cen MT"/>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описывают динамику в нелинейных оптических системах с обратной связью. </a:t>
            </a:r>
            <a:r>
              <a:rPr kumimoji="0" lang="ru-RU" sz="1800" b="0" i="0" u="none" strike="noStrike" kern="1200" cap="none" spc="0" normalizeH="0" baseline="0" noProof="0" dirty="0">
                <a:ln>
                  <a:noFill/>
                </a:ln>
                <a:solidFill>
                  <a:srgbClr val="009DD9"/>
                </a:solidFill>
                <a:effectLst/>
                <a:uLnTx/>
                <a:uFillTx/>
                <a:latin typeface="Calibri" panose="020F0502020204030204" pitchFamily="34" charset="0"/>
                <a:ea typeface="+mn-ea"/>
                <a:cs typeface="+mn-cs"/>
              </a:rPr>
              <a:t>Управление преобразованием аргументов</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a:t>
            </a:r>
            <a:r>
              <a:rPr kumimoji="0" lang="ru-RU" sz="1800" b="0" i="0" u="none" strike="noStrike" kern="1200" cap="none" spc="0" normalizeH="0" baseline="0" noProof="0" dirty="0">
                <a:ln>
                  <a:noFill/>
                </a:ln>
                <a:solidFill>
                  <a:srgbClr val="009DD9"/>
                </a:solidFill>
                <a:effectLst/>
                <a:uLnTx/>
                <a:uFillTx/>
                <a:latin typeface="Calibri" panose="020F0502020204030204" pitchFamily="34" charset="0"/>
                <a:ea typeface="+mn-ea"/>
                <a:cs typeface="+mn-cs"/>
              </a:rPr>
              <a:t>новый тип </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задач управления для ФДУ.</a:t>
            </a:r>
          </a:p>
        </p:txBody>
      </p:sp>
      <p:pic>
        <p:nvPicPr>
          <p:cNvPr id="43015" name="Picture 7"/>
          <p:cNvPicPr>
            <a:picLocks noChangeAspect="1" noChangeArrowheads="1"/>
          </p:cNvPicPr>
          <p:nvPr/>
        </p:nvPicPr>
        <p:blipFill>
          <a:blip r:embed="rId7" cstate="print"/>
          <a:srcRect/>
          <a:stretch>
            <a:fillRect/>
          </a:stretch>
        </p:blipFill>
        <p:spPr bwMode="auto">
          <a:xfrm>
            <a:off x="319088" y="5038568"/>
            <a:ext cx="5024437" cy="409732"/>
          </a:xfrm>
          <a:prstGeom prst="rect">
            <a:avLst/>
          </a:prstGeom>
          <a:noFill/>
          <a:ln w="9525">
            <a:noFill/>
            <a:miter lim="800000"/>
            <a:headEnd/>
            <a:tailEnd/>
          </a:ln>
        </p:spPr>
      </p:pic>
      <p:pic>
        <p:nvPicPr>
          <p:cNvPr id="43017" name="Picture 9"/>
          <p:cNvPicPr>
            <a:picLocks noChangeAspect="1" noChangeArrowheads="1"/>
          </p:cNvPicPr>
          <p:nvPr/>
        </p:nvPicPr>
        <p:blipFill>
          <a:blip r:embed="rId8" cstate="print"/>
          <a:srcRect/>
          <a:stretch>
            <a:fillRect/>
          </a:stretch>
        </p:blipFill>
        <p:spPr bwMode="auto">
          <a:xfrm>
            <a:off x="862013" y="3714751"/>
            <a:ext cx="6624637" cy="685798"/>
          </a:xfrm>
          <a:prstGeom prst="rect">
            <a:avLst/>
          </a:prstGeom>
          <a:noFill/>
          <a:ln w="9525">
            <a:noFill/>
            <a:miter lim="800000"/>
            <a:headEnd/>
            <a:tailEnd/>
          </a:ln>
        </p:spPr>
      </p:pic>
      <p:sp>
        <p:nvSpPr>
          <p:cNvPr id="22" name="Содержимое 9"/>
          <p:cNvSpPr txBox="1">
            <a:spLocks/>
          </p:cNvSpPr>
          <p:nvPr/>
        </p:nvSpPr>
        <p:spPr>
          <a:xfrm>
            <a:off x="295275" y="4457699"/>
            <a:ext cx="8077200" cy="419101"/>
          </a:xfrm>
          <a:prstGeom prst="rect">
            <a:avLst/>
          </a:prstGeom>
        </p:spPr>
        <p:txBody>
          <a:bodyPr vert="horz">
            <a:noAutofit/>
          </a:bodyPr>
          <a:lstStyle/>
          <a:p>
            <a:pPr marL="0" marR="0" lvl="0" indent="-240030" algn="l" defTabSz="914400" rtl="0" eaLnBrk="1" fontAlgn="auto" latinLnBrk="0" hangingPunct="1">
              <a:lnSpc>
                <a:spcPct val="100000"/>
              </a:lnSpc>
              <a:spcBef>
                <a:spcPts val="525"/>
              </a:spcBef>
              <a:spcAft>
                <a:spcPts val="0"/>
              </a:spcAft>
              <a:buClr>
                <a:srgbClr val="009DD9"/>
              </a:buClr>
              <a:buSzPct val="60000"/>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ФДУ диффузии со </a:t>
            </a:r>
            <a:r>
              <a:rPr kumimoji="0" lang="ru-RU" sz="18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сдвигом пространственных аргументов</a:t>
            </a:r>
            <a:r>
              <a:rPr kumimoji="0" lang="ru-RU"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1231746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93973"/>
            <a:ext cx="9010650" cy="990600"/>
          </a:xfrm>
        </p:spPr>
        <p:txBody>
          <a:bodyPr>
            <a:normAutofit/>
          </a:bodyPr>
          <a:lstStyle/>
          <a:p>
            <a:r>
              <a:rPr lang="ru-RU" sz="2800" dirty="0">
                <a:solidFill>
                  <a:schemeClr val="accent2"/>
                </a:solidFill>
                <a:latin typeface="Calibri" pitchFamily="34" charset="0"/>
              </a:rPr>
              <a:t>Структурообразование в ФДУ диффузии с запаздыванием</a:t>
            </a:r>
            <a:endParaRPr lang="ru-RU" sz="2800" dirty="0">
              <a:solidFill>
                <a:schemeClr val="accent2"/>
              </a:solidFill>
            </a:endParaRPr>
          </a:p>
        </p:txBody>
      </p:sp>
      <p:sp>
        <p:nvSpPr>
          <p:cNvPr id="7" name="Прямоугольник 9"/>
          <p:cNvSpPr/>
          <p:nvPr/>
        </p:nvSpPr>
        <p:spPr>
          <a:xfrm>
            <a:off x="164654" y="1737767"/>
            <a:ext cx="435972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Исследование ФДУ диффузии в круге позволяет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описать и предсказать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условия возникновение типичных явлений самоорганизации светового поля – вращающихся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ротационных,</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спиральных</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стоячих</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волн. </a:t>
            </a:r>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69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71690" name="Object 10"/>
          <p:cNvGraphicFramePr>
            <a:graphicFrameLocks noChangeAspect="1"/>
          </p:cNvGraphicFramePr>
          <p:nvPr/>
        </p:nvGraphicFramePr>
        <p:xfrm>
          <a:off x="4580362" y="5480761"/>
          <a:ext cx="975373" cy="337629"/>
        </p:xfrm>
        <a:graphic>
          <a:graphicData uri="http://schemas.openxmlformats.org/presentationml/2006/ole">
            <mc:AlternateContent xmlns:mc="http://schemas.openxmlformats.org/markup-compatibility/2006">
              <mc:Choice xmlns:v="urn:schemas-microsoft-com:vml" Requires="v">
                <p:oleObj spid="_x0000_s2050" name="Формула" r:id="rId4" imgW="494870" imgH="177646" progId="">
                  <p:embed/>
                </p:oleObj>
              </mc:Choice>
              <mc:Fallback>
                <p:oleObj name="Формула" r:id="rId4" imgW="494870" imgH="177646" progId="">
                  <p:embed/>
                  <p:pic>
                    <p:nvPicPr>
                      <p:cNvPr id="7169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362" y="5480761"/>
                        <a:ext cx="975373" cy="3376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69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695"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40967" name="Picture 7"/>
          <p:cNvPicPr>
            <a:picLocks noChangeAspect="1" noChangeArrowheads="1"/>
          </p:cNvPicPr>
          <p:nvPr/>
        </p:nvPicPr>
        <p:blipFill>
          <a:blip r:embed="rId6" cstate="print"/>
          <a:srcRect/>
          <a:stretch>
            <a:fillRect/>
          </a:stretch>
        </p:blipFill>
        <p:spPr bwMode="auto">
          <a:xfrm>
            <a:off x="5419726" y="1933575"/>
            <a:ext cx="2340832" cy="2205038"/>
          </a:xfrm>
          <a:prstGeom prst="rect">
            <a:avLst/>
          </a:prstGeom>
          <a:noFill/>
          <a:ln w="9525">
            <a:noFill/>
            <a:miter lim="800000"/>
            <a:headEnd/>
            <a:tailEnd/>
          </a:ln>
          <a:scene3d>
            <a:camera prst="isometricOffAxis2Right"/>
            <a:lightRig rig="threePt" dir="t"/>
          </a:scene3d>
        </p:spPr>
      </p:pic>
      <p:pic>
        <p:nvPicPr>
          <p:cNvPr id="40968" name="Picture 8"/>
          <p:cNvPicPr>
            <a:picLocks noChangeAspect="1" noChangeArrowheads="1"/>
          </p:cNvPicPr>
          <p:nvPr/>
        </p:nvPicPr>
        <p:blipFill>
          <a:blip r:embed="rId7" cstate="print"/>
          <a:srcRect/>
          <a:stretch>
            <a:fillRect/>
          </a:stretch>
        </p:blipFill>
        <p:spPr bwMode="auto">
          <a:xfrm>
            <a:off x="6933328" y="1895475"/>
            <a:ext cx="2298447" cy="2176462"/>
          </a:xfrm>
          <a:prstGeom prst="rect">
            <a:avLst/>
          </a:prstGeom>
          <a:noFill/>
          <a:ln w="9525">
            <a:noFill/>
            <a:miter lim="800000"/>
            <a:headEnd/>
            <a:tailEnd/>
          </a:ln>
          <a:scene3d>
            <a:camera prst="isometricOffAxis2Right"/>
            <a:lightRig rig="threePt" dir="t"/>
          </a:scene3d>
        </p:spPr>
      </p:pic>
      <p:pic>
        <p:nvPicPr>
          <p:cNvPr id="40969" name="Picture 9"/>
          <p:cNvPicPr>
            <a:picLocks noChangeAspect="1" noChangeArrowheads="1"/>
          </p:cNvPicPr>
          <p:nvPr/>
        </p:nvPicPr>
        <p:blipFill>
          <a:blip r:embed="rId8" cstate="print"/>
          <a:srcRect/>
          <a:stretch>
            <a:fillRect/>
          </a:stretch>
        </p:blipFill>
        <p:spPr bwMode="auto">
          <a:xfrm>
            <a:off x="3652700" y="4346142"/>
            <a:ext cx="3071949" cy="2159433"/>
          </a:xfrm>
          <a:prstGeom prst="rect">
            <a:avLst/>
          </a:prstGeom>
          <a:noFill/>
          <a:ln w="9525">
            <a:noFill/>
            <a:miter lim="800000"/>
            <a:headEnd/>
            <a:tailEnd/>
          </a:ln>
          <a:scene3d>
            <a:camera prst="isometricOffAxis2Right"/>
            <a:lightRig rig="threePt" dir="t"/>
          </a:scene3d>
        </p:spPr>
      </p:pic>
      <p:pic>
        <p:nvPicPr>
          <p:cNvPr id="40970" name="Picture 10"/>
          <p:cNvPicPr>
            <a:picLocks noChangeAspect="1" noChangeArrowheads="1"/>
          </p:cNvPicPr>
          <p:nvPr/>
        </p:nvPicPr>
        <p:blipFill>
          <a:blip r:embed="rId9" cstate="print"/>
          <a:srcRect/>
          <a:stretch>
            <a:fillRect/>
          </a:stretch>
        </p:blipFill>
        <p:spPr bwMode="auto">
          <a:xfrm>
            <a:off x="5081589" y="4333875"/>
            <a:ext cx="3160252" cy="2133600"/>
          </a:xfrm>
          <a:prstGeom prst="rect">
            <a:avLst/>
          </a:prstGeom>
          <a:noFill/>
          <a:ln w="9525">
            <a:noFill/>
            <a:miter lim="800000"/>
            <a:headEnd/>
            <a:tailEnd/>
          </a:ln>
          <a:scene3d>
            <a:camera prst="isometricOffAxis2Right"/>
            <a:lightRig rig="threePt" dir="t"/>
          </a:scene3d>
        </p:spPr>
      </p:pic>
      <p:pic>
        <p:nvPicPr>
          <p:cNvPr id="40971" name="Picture 11"/>
          <p:cNvPicPr>
            <a:picLocks noChangeAspect="1" noChangeArrowheads="1"/>
          </p:cNvPicPr>
          <p:nvPr/>
        </p:nvPicPr>
        <p:blipFill>
          <a:blip r:embed="rId10" cstate="print"/>
          <a:srcRect/>
          <a:stretch>
            <a:fillRect/>
          </a:stretch>
        </p:blipFill>
        <p:spPr bwMode="auto">
          <a:xfrm>
            <a:off x="6472238" y="4219955"/>
            <a:ext cx="3328987" cy="2247519"/>
          </a:xfrm>
          <a:prstGeom prst="rect">
            <a:avLst/>
          </a:prstGeom>
          <a:noFill/>
          <a:ln w="9525">
            <a:noFill/>
            <a:miter lim="800000"/>
            <a:headEnd/>
            <a:tailEnd/>
          </a:ln>
          <a:scene3d>
            <a:camera prst="isometricOffAxis2Right"/>
            <a:lightRig rig="threePt" dir="t"/>
          </a:scene3d>
        </p:spPr>
      </p:pic>
      <p:sp>
        <p:nvSpPr>
          <p:cNvPr id="24" name="Прямоугольник 23"/>
          <p:cNvSpPr/>
          <p:nvPr/>
        </p:nvSpPr>
        <p:spPr>
          <a:xfrm>
            <a:off x="200025" y="3538835"/>
            <a:ext cx="3990975"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Сочетание параметров локальных (диффузия) и нелокальных преобразований (запаздывание, поворот) дает уникальную возможность моделировать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богатую пространственно-временную динамику</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и реализовывать механизмы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конкуренции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кооперации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оптических структур и использовать их для задач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оптической обработки информации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pic>
        <p:nvPicPr>
          <p:cNvPr id="40972" name="Picture 12"/>
          <p:cNvPicPr>
            <a:picLocks noChangeAspect="1" noChangeArrowheads="1"/>
          </p:cNvPicPr>
          <p:nvPr/>
        </p:nvPicPr>
        <p:blipFill>
          <a:blip r:embed="rId11" cstate="print"/>
          <a:srcRect/>
          <a:stretch>
            <a:fillRect/>
          </a:stretch>
        </p:blipFill>
        <p:spPr bwMode="auto">
          <a:xfrm>
            <a:off x="4057651" y="1961871"/>
            <a:ext cx="2324099" cy="2238654"/>
          </a:xfrm>
          <a:prstGeom prst="rect">
            <a:avLst/>
          </a:prstGeom>
          <a:noFill/>
          <a:ln w="9525">
            <a:noFill/>
            <a:miter lim="800000"/>
            <a:headEnd/>
            <a:tailEnd/>
          </a:ln>
          <a:scene3d>
            <a:camera prst="isometricOffAxis2Right"/>
            <a:lightRig rig="threePt" dir="t"/>
          </a:scene3d>
        </p:spPr>
      </p:pic>
    </p:spTree>
    <p:extLst>
      <p:ext uri="{BB962C8B-B14F-4D97-AF65-F5344CB8AC3E}">
        <p14:creationId xmlns:p14="http://schemas.microsoft.com/office/powerpoint/2010/main" val="3190546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7700" y="213023"/>
            <a:ext cx="8334375" cy="990600"/>
          </a:xfrm>
        </p:spPr>
        <p:txBody>
          <a:bodyPr>
            <a:normAutofit/>
          </a:bodyPr>
          <a:lstStyle/>
          <a:p>
            <a:r>
              <a:rPr lang="ru-RU" sz="2800" dirty="0">
                <a:solidFill>
                  <a:schemeClr val="accent2"/>
                </a:solidFill>
                <a:latin typeface="Calibri" pitchFamily="34" charset="0"/>
              </a:rPr>
              <a:t>ФДУ диффузии с управляемой Фурье-фильтрацией</a:t>
            </a:r>
          </a:p>
        </p:txBody>
      </p:sp>
      <p:sp>
        <p:nvSpPr>
          <p:cNvPr id="18" name="TextBox 17"/>
          <p:cNvSpPr txBox="1"/>
          <p:nvPr/>
        </p:nvSpPr>
        <p:spPr>
          <a:xfrm>
            <a:off x="190499" y="1581747"/>
            <a:ext cx="541972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Под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Фурье-фильтрацией (ФФ)</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обычно понимают изменение функции (изображения) посредством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воздействия на коэффициенты её разложения в ряд или интеграл Фурье</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ФФ может реализовываться  как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программно</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так и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аналоговым</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способом с помощью конфокальной системы двух линз (см. рис.)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ФФ</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используется для решения следующих задач</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визуализация и управление</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фазой волны;</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адаптивное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подавление искажений;</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высокоразрешающая коррекция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волнового фронта;</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формирование и стабилизация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оптических структур с заданными свойствами. </a:t>
            </a:r>
          </a:p>
        </p:txBody>
      </p:sp>
      <p:sp>
        <p:nvSpPr>
          <p:cNvPr id="25" name="TextBox 24"/>
          <p:cNvSpPr txBox="1"/>
          <p:nvPr/>
        </p:nvSpPr>
        <p:spPr>
          <a:xfrm>
            <a:off x="209549" y="4977447"/>
            <a:ext cx="61626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С помощью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теории бифуркаций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Фурье-фильтрации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построены новые типы самоорганизации светового поля: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вращающиеся волны с узлами</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и </a:t>
            </a:r>
            <a:r>
              <a:rPr kumimoji="0" lang="ru-RU" sz="1800" b="0" i="0" u="none" strike="noStrike" kern="1200" cap="none" spc="0" normalizeH="0" baseline="0" noProof="0" dirty="0">
                <a:ln>
                  <a:noFill/>
                </a:ln>
                <a:solidFill>
                  <a:srgbClr val="009DD9"/>
                </a:solidFill>
                <a:effectLst/>
                <a:uLnTx/>
                <a:uFillTx/>
                <a:latin typeface="Calibri" pitchFamily="34" charset="0"/>
                <a:ea typeface="+mn-ea"/>
                <a:cs typeface="+mn-cs"/>
              </a:rPr>
              <a:t>пульсирующие структуры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(см. рис.). Исследование управляемой ФФ –  перспективное направление развития современной теории и методов </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оптимального управления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a:t>
            </a:r>
            <a:r>
              <a:rPr kumimoji="0" lang="ru-RU" sz="1800" b="0" i="0" u="none" strike="noStrike" kern="1200" cap="none" spc="0" normalizeH="0" baseline="0" noProof="0" dirty="0">
                <a:ln>
                  <a:noFill/>
                </a:ln>
                <a:solidFill>
                  <a:srgbClr val="0F6FC6"/>
                </a:solidFill>
                <a:effectLst/>
                <a:uLnTx/>
                <a:uFillTx/>
                <a:latin typeface="Calibri" pitchFamily="34" charset="0"/>
                <a:ea typeface="+mn-ea"/>
                <a:cs typeface="+mn-cs"/>
              </a:rPr>
              <a:t> нелинейного анализа</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p>
        </p:txBody>
      </p:sp>
      <p:pic>
        <p:nvPicPr>
          <p:cNvPr id="31" name="Picture 6"/>
          <p:cNvPicPr>
            <a:picLocks noChangeAspect="1" noChangeArrowheads="1"/>
          </p:cNvPicPr>
          <p:nvPr/>
        </p:nvPicPr>
        <p:blipFill>
          <a:blip r:embed="rId3" cstate="print"/>
          <a:srcRect/>
          <a:stretch>
            <a:fillRect/>
          </a:stretch>
        </p:blipFill>
        <p:spPr bwMode="auto">
          <a:xfrm>
            <a:off x="5571604" y="1504949"/>
            <a:ext cx="3572396" cy="3067051"/>
          </a:xfrm>
          <a:prstGeom prst="rect">
            <a:avLst/>
          </a:prstGeom>
          <a:solidFill>
            <a:srgbClr val="FFFFFF"/>
          </a:solidFill>
          <a:ln w="9525">
            <a:noFill/>
            <a:miter lim="800000"/>
            <a:headEnd/>
            <a:tailEnd/>
          </a:ln>
        </p:spPr>
      </p:pic>
      <p:pic>
        <p:nvPicPr>
          <p:cNvPr id="75779" name="Picture 3"/>
          <p:cNvPicPr>
            <a:picLocks noChangeAspect="1" noChangeArrowheads="1"/>
          </p:cNvPicPr>
          <p:nvPr/>
        </p:nvPicPr>
        <p:blipFill>
          <a:blip r:embed="rId4" cstate="print"/>
          <a:srcRect/>
          <a:stretch>
            <a:fillRect/>
          </a:stretch>
        </p:blipFill>
        <p:spPr bwMode="auto">
          <a:xfrm>
            <a:off x="5634038" y="4857749"/>
            <a:ext cx="2522053" cy="1647825"/>
          </a:xfrm>
          <a:prstGeom prst="rect">
            <a:avLst/>
          </a:prstGeom>
          <a:noFill/>
          <a:ln w="9525">
            <a:noFill/>
            <a:miter lim="800000"/>
            <a:headEnd/>
            <a:tailEnd/>
          </a:ln>
          <a:scene3d>
            <a:camera prst="isometricOffAxis2Right"/>
            <a:lightRig rig="threePt" dir="t"/>
          </a:scene3d>
        </p:spPr>
      </p:pic>
      <p:pic>
        <p:nvPicPr>
          <p:cNvPr id="75780" name="Picture 4"/>
          <p:cNvPicPr>
            <a:picLocks noChangeAspect="1" noChangeArrowheads="1"/>
          </p:cNvPicPr>
          <p:nvPr/>
        </p:nvPicPr>
        <p:blipFill>
          <a:blip r:embed="rId5" cstate="print"/>
          <a:srcRect/>
          <a:stretch>
            <a:fillRect/>
          </a:stretch>
        </p:blipFill>
        <p:spPr bwMode="auto">
          <a:xfrm>
            <a:off x="7012517" y="4868636"/>
            <a:ext cx="2531533" cy="1627414"/>
          </a:xfrm>
          <a:prstGeom prst="rect">
            <a:avLst/>
          </a:prstGeom>
          <a:noFill/>
          <a:ln w="9525">
            <a:noFill/>
            <a:miter lim="800000"/>
            <a:headEnd/>
            <a:tailEnd/>
          </a:ln>
          <a:scene3d>
            <a:camera prst="isometricOffAxis2Right"/>
            <a:lightRig rig="threePt" dir="t"/>
          </a:scene3d>
        </p:spPr>
      </p:pic>
    </p:spTree>
    <p:extLst>
      <p:ext uri="{BB962C8B-B14F-4D97-AF65-F5344CB8AC3E}">
        <p14:creationId xmlns:p14="http://schemas.microsoft.com/office/powerpoint/2010/main" val="1725646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906" y="228600"/>
            <a:ext cx="8659906" cy="990600"/>
          </a:xfrm>
        </p:spPr>
        <p:txBody>
          <a:bodyPr>
            <a:normAutofit/>
          </a:bodyPr>
          <a:lstStyle/>
          <a:p>
            <a:r>
              <a:rPr lang="ru-RU" sz="2400" dirty="0">
                <a:solidFill>
                  <a:schemeClr val="accent2"/>
                </a:solidFill>
              </a:rPr>
              <a:t>Исследование дифракционной картины для целей экспресс диагностики заболеваний крови</a:t>
            </a:r>
          </a:p>
        </p:txBody>
      </p:sp>
      <p:sp>
        <p:nvSpPr>
          <p:cNvPr id="10" name="Содержимое 9"/>
          <p:cNvSpPr>
            <a:spLocks noGrp="1"/>
          </p:cNvSpPr>
          <p:nvPr>
            <p:ph sz="quarter" idx="1"/>
          </p:nvPr>
        </p:nvSpPr>
        <p:spPr>
          <a:xfrm>
            <a:off x="2800350" y="1600200"/>
            <a:ext cx="6343650" cy="5391150"/>
          </a:xfrm>
        </p:spPr>
        <p:txBody>
          <a:bodyPr>
            <a:noAutofit/>
          </a:bodyPr>
          <a:lstStyle/>
          <a:p>
            <a:pPr>
              <a:spcBef>
                <a:spcPts val="0"/>
              </a:spcBef>
            </a:pPr>
            <a:r>
              <a:rPr lang="ru-RU" sz="1600" dirty="0"/>
              <a:t>Если посветить лазером на каплю крови на стекле, возникнет </a:t>
            </a:r>
            <a:r>
              <a:rPr lang="ru-RU" sz="1600" dirty="0">
                <a:solidFill>
                  <a:srgbClr val="21D4DC"/>
                </a:solidFill>
              </a:rPr>
              <a:t>дифракционная картина </a:t>
            </a:r>
            <a:r>
              <a:rPr lang="ru-RU" sz="1600" dirty="0"/>
              <a:t>– система светлых и темных колец, содержащая в себе </a:t>
            </a:r>
            <a:r>
              <a:rPr lang="ru-RU" sz="1600" dirty="0">
                <a:solidFill>
                  <a:srgbClr val="21D4DC"/>
                </a:solidFill>
              </a:rPr>
              <a:t>всю информацию о клетках крови</a:t>
            </a:r>
            <a:r>
              <a:rPr lang="ru-RU" sz="1600" dirty="0"/>
              <a:t>.</a:t>
            </a:r>
          </a:p>
          <a:p>
            <a:pPr>
              <a:spcBef>
                <a:spcPts val="0"/>
              </a:spcBef>
            </a:pPr>
            <a:r>
              <a:rPr lang="ru-RU" sz="1600" dirty="0"/>
              <a:t>Это информация о размерах и формах клеток, их химическом составе. Чтобы получить её на основе фотографии дифракции, нужны </a:t>
            </a:r>
            <a:r>
              <a:rPr lang="ru-RU" sz="1600" dirty="0">
                <a:solidFill>
                  <a:srgbClr val="21D4DC"/>
                </a:solidFill>
              </a:rPr>
              <a:t>современные методы обработки изображений</a:t>
            </a:r>
            <a:r>
              <a:rPr lang="ru-RU" sz="1600" dirty="0"/>
              <a:t>, которые мы разрабатываем в нашем проекте.</a:t>
            </a:r>
          </a:p>
          <a:p>
            <a:pPr>
              <a:spcBef>
                <a:spcPts val="0"/>
              </a:spcBef>
            </a:pPr>
            <a:r>
              <a:rPr lang="ru-RU" sz="1600" dirty="0"/>
              <a:t>Часть медицинской информации можно получить непосредственно из положения светлых и темных колец, их яркости и величины их изгибов. Но для полноценного анализа мы создаем программное обеспечение </a:t>
            </a:r>
            <a:r>
              <a:rPr lang="ru-RU" sz="1600" dirty="0">
                <a:solidFill>
                  <a:srgbClr val="21D4DC"/>
                </a:solidFill>
              </a:rPr>
              <a:t>решения интегральных уравнений</a:t>
            </a:r>
            <a:r>
              <a:rPr lang="ru-RU" sz="1600" dirty="0"/>
              <a:t>. Фото дифракции подается уравнениям в качестве входных данных, а </a:t>
            </a:r>
            <a:r>
              <a:rPr lang="ru-RU" sz="1600" dirty="0">
                <a:solidFill>
                  <a:srgbClr val="21D4DC"/>
                </a:solidFill>
              </a:rPr>
              <a:t>параметры клеток крови являются их решениями</a:t>
            </a:r>
            <a:r>
              <a:rPr lang="ru-RU" sz="1600" dirty="0"/>
              <a:t>.</a:t>
            </a:r>
          </a:p>
          <a:p>
            <a:pPr>
              <a:spcBef>
                <a:spcPts val="0"/>
              </a:spcBef>
            </a:pPr>
            <a:r>
              <a:rPr lang="ru-RU" sz="1600" dirty="0"/>
              <a:t>Совместно с </a:t>
            </a:r>
            <a:r>
              <a:rPr lang="ru-RU" sz="1600" dirty="0">
                <a:solidFill>
                  <a:srgbClr val="21D4DC"/>
                </a:solidFill>
              </a:rPr>
              <a:t>международным лазерным центром физфака </a:t>
            </a:r>
            <a:r>
              <a:rPr lang="ru-RU" sz="1600" dirty="0"/>
              <a:t>и кафедрой физиологии и общей патологии </a:t>
            </a:r>
            <a:r>
              <a:rPr lang="ru-RU" sz="1600" dirty="0">
                <a:solidFill>
                  <a:srgbClr val="21D4DC"/>
                </a:solidFill>
              </a:rPr>
              <a:t>факультета фундаментальной медицины МГУ</a:t>
            </a:r>
            <a:r>
              <a:rPr lang="ru-RU" sz="1600" dirty="0"/>
              <a:t> разрабатывается медицинский прибор для экспресс диагностики параметров крови.</a:t>
            </a:r>
          </a:p>
          <a:p>
            <a:pPr>
              <a:spcBef>
                <a:spcPts val="0"/>
              </a:spcBef>
            </a:pPr>
            <a:endParaRPr lang="ru-RU" sz="1800" dirty="0"/>
          </a:p>
        </p:txBody>
      </p:sp>
      <p:sp>
        <p:nvSpPr>
          <p:cNvPr id="12" name="TextBox 11"/>
          <p:cNvSpPr txBox="1"/>
          <p:nvPr/>
        </p:nvSpPr>
        <p:spPr>
          <a:xfrm>
            <a:off x="-178981" y="4082862"/>
            <a:ext cx="311169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Дифракционная картина</a:t>
            </a:r>
          </a:p>
        </p:txBody>
      </p:sp>
      <p:pic>
        <p:nvPicPr>
          <p:cNvPr id="13" name="Рисунок 12"/>
          <p:cNvPicPr>
            <a:picLocks noChangeAspect="1"/>
          </p:cNvPicPr>
          <p:nvPr/>
        </p:nvPicPr>
        <p:blipFill rotWithShape="1">
          <a:blip r:embed="rId3" cstate="print">
            <a:extLst>
              <a:ext uri="{28A0092B-C50C-407E-A947-70E740481C1C}">
                <a14:useLocalDpi xmlns:a14="http://schemas.microsoft.com/office/drawing/2010/main" val="0"/>
              </a:ext>
            </a:extLst>
          </a:blip>
          <a:srcRect r="23517"/>
          <a:stretch/>
        </p:blipFill>
        <p:spPr>
          <a:xfrm>
            <a:off x="339080" y="1891553"/>
            <a:ext cx="2216154" cy="2172700"/>
          </a:xfrm>
          <a:prstGeom prst="rect">
            <a:avLst/>
          </a:prstGeom>
        </p:spPr>
      </p:pic>
      <p:pic>
        <p:nvPicPr>
          <p:cNvPr id="16" name="Рисунок 15"/>
          <p:cNvPicPr>
            <a:picLocks noChangeAspect="1"/>
          </p:cNvPicPr>
          <p:nvPr/>
        </p:nvPicPr>
        <p:blipFill rotWithShape="1">
          <a:blip r:embed="rId4" cstate="print">
            <a:extLst>
              <a:ext uri="{28A0092B-C50C-407E-A947-70E740481C1C}">
                <a14:useLocalDpi xmlns:a14="http://schemas.microsoft.com/office/drawing/2010/main" val="0"/>
              </a:ext>
            </a:extLst>
          </a:blip>
          <a:srcRect l="1" r="65134" b="47757"/>
          <a:stretch/>
        </p:blipFill>
        <p:spPr>
          <a:xfrm>
            <a:off x="379905" y="4392706"/>
            <a:ext cx="2201930" cy="1917185"/>
          </a:xfrm>
          <a:prstGeom prst="rect">
            <a:avLst/>
          </a:prstGeom>
        </p:spPr>
      </p:pic>
      <p:sp>
        <p:nvSpPr>
          <p:cNvPr id="17" name="TextBox 16"/>
          <p:cNvSpPr txBox="1"/>
          <p:nvPr/>
        </p:nvSpPr>
        <p:spPr>
          <a:xfrm>
            <a:off x="-155671" y="6309890"/>
            <a:ext cx="31116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Снимок эритроцитов под микроскопом</a:t>
            </a:r>
          </a:p>
        </p:txBody>
      </p:sp>
    </p:spTree>
    <p:extLst>
      <p:ext uri="{BB962C8B-B14F-4D97-AF65-F5344CB8AC3E}">
        <p14:creationId xmlns:p14="http://schemas.microsoft.com/office/powerpoint/2010/main" val="1603412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59" y="260648"/>
            <a:ext cx="8351687" cy="990600"/>
          </a:xfrm>
        </p:spPr>
        <p:txBody>
          <a:bodyPr>
            <a:normAutofit/>
          </a:bodyPr>
          <a:lstStyle/>
          <a:p>
            <a:r>
              <a:rPr lang="ru-RU" sz="2800" dirty="0">
                <a:solidFill>
                  <a:schemeClr val="accent2"/>
                </a:solidFill>
                <a:latin typeface="Calibri" pitchFamily="34" charset="0"/>
              </a:rPr>
              <a:t>Определение доли жестких эритроцитов с помощью интегрального уравнения свертки </a:t>
            </a:r>
            <a:r>
              <a:rPr lang="ru-RU" sz="2800" dirty="0" err="1">
                <a:solidFill>
                  <a:schemeClr val="accent2"/>
                </a:solidFill>
                <a:latin typeface="Calibri" pitchFamily="34" charset="0"/>
              </a:rPr>
              <a:t>Меллина</a:t>
            </a:r>
            <a:endParaRPr lang="ru-RU" sz="2800" dirty="0">
              <a:solidFill>
                <a:schemeClr val="accent2"/>
              </a:solidFill>
            </a:endParaRPr>
          </a:p>
        </p:txBody>
      </p:sp>
      <p:sp>
        <p:nvSpPr>
          <p:cNvPr id="10" name="Прямоугольник 9"/>
          <p:cNvSpPr/>
          <p:nvPr/>
        </p:nvSpPr>
        <p:spPr>
          <a:xfrm>
            <a:off x="0" y="5196188"/>
            <a:ext cx="9144000" cy="14927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Решив </a:t>
            </a:r>
            <a:r>
              <a:rPr kumimoji="0" lang="ru-RU" sz="1600" b="0" i="0" u="none" strike="noStrike" kern="1200" cap="none" spc="0" normalizeH="0" baseline="0" noProof="0" dirty="0">
                <a:ln>
                  <a:noFill/>
                </a:ln>
                <a:solidFill>
                  <a:srgbClr val="21D4DC"/>
                </a:solidFill>
                <a:effectLst/>
                <a:uLnTx/>
                <a:uFillTx/>
                <a:latin typeface="Calibri" pitchFamily="34" charset="0"/>
                <a:ea typeface="+mn-ea"/>
                <a:cs typeface="+mn-cs"/>
              </a:rPr>
              <a:t>некорректное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интегральное уравнение 2</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-D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свертки </a:t>
            </a:r>
            <a:r>
              <a:rPr kumimoji="0" lang="ru-RU" sz="1600" b="0" i="0" u="none" strike="noStrike" kern="1200" cap="none" spc="0" normalizeH="0" baseline="0" noProof="0" dirty="0" err="1">
                <a:ln>
                  <a:noFill/>
                </a:ln>
                <a:solidFill>
                  <a:srgbClr val="0BD0D9"/>
                </a:solidFill>
                <a:effectLst/>
                <a:uLnTx/>
                <a:uFillTx/>
                <a:latin typeface="Calibri" pitchFamily="34" charset="0"/>
                <a:ea typeface="+mn-ea"/>
                <a:cs typeface="+mn-cs"/>
              </a:rPr>
              <a:t>Меллина</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можно найти распределение эритроцитов по </a:t>
            </a:r>
            <a:r>
              <a:rPr kumimoji="0" lang="ru-RU" sz="1600" b="0" i="0" u="none" strike="noStrike" kern="1200" cap="none" spc="0" normalizeH="0" baseline="0" noProof="0" dirty="0" err="1">
                <a:ln>
                  <a:noFill/>
                </a:ln>
                <a:solidFill>
                  <a:prstClr val="black"/>
                </a:solidFill>
                <a:effectLst/>
                <a:uLnTx/>
                <a:uFillTx/>
                <a:latin typeface="Calibri" pitchFamily="34" charset="0"/>
                <a:ea typeface="+mn-ea"/>
                <a:cs typeface="+mn-cs"/>
              </a:rPr>
              <a:t>деформируемости</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и определить долю жестких, недеформируемых клеток.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В ходе исследования получены </a:t>
            </a:r>
            <a:r>
              <a:rPr kumimoji="0" lang="ru-RU" sz="1600" b="0" i="0" u="none" strike="noStrike" kern="1200" cap="none" spc="0" normalizeH="0" baseline="0" noProof="0" dirty="0">
                <a:ln>
                  <a:noFill/>
                </a:ln>
                <a:solidFill>
                  <a:srgbClr val="21D4DC"/>
                </a:solidFill>
                <a:effectLst/>
                <a:uLnTx/>
                <a:uFillTx/>
                <a:latin typeface="Calibri" pitchFamily="34" charset="0"/>
                <a:ea typeface="+mn-ea"/>
                <a:cs typeface="+mn-cs"/>
              </a:rPr>
              <a:t>2 патента на изобретение</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выиграны </a:t>
            </a:r>
            <a:r>
              <a:rPr kumimoji="0" lang="ru-RU" sz="1600" b="0" i="0" u="none" strike="noStrike" kern="1200" cap="none" spc="0" normalizeH="0" baseline="0" noProof="0" dirty="0">
                <a:ln>
                  <a:noFill/>
                </a:ln>
                <a:solidFill>
                  <a:srgbClr val="21D4DC"/>
                </a:solidFill>
                <a:effectLst/>
                <a:uLnTx/>
                <a:uFillTx/>
                <a:latin typeface="Calibri" pitchFamily="34" charset="0"/>
                <a:ea typeface="+mn-ea"/>
                <a:cs typeface="+mn-cs"/>
              </a:rPr>
              <a:t>7 научных грантов</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опубликованы </a:t>
            </a:r>
            <a:r>
              <a:rPr kumimoji="0" lang="ru-RU" sz="1600" b="0" i="0" u="none" strike="noStrike" kern="1200" cap="none" spc="0" normalizeH="0" baseline="0" noProof="0" dirty="0">
                <a:ln>
                  <a:noFill/>
                </a:ln>
                <a:solidFill>
                  <a:srgbClr val="21D4DC"/>
                </a:solidFill>
                <a:effectLst/>
                <a:uLnTx/>
                <a:uFillTx/>
                <a:latin typeface="Calibri" pitchFamily="34" charset="0"/>
                <a:ea typeface="+mn-ea"/>
                <a:cs typeface="+mn-cs"/>
              </a:rPr>
              <a:t>более 18 научных статей</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Будущее широкое применение данной разработки в медицине позволит существенно </a:t>
            </a:r>
            <a:r>
              <a:rPr kumimoji="0" lang="ru-RU" sz="1600" b="0" i="0" u="none" strike="noStrike" kern="1200" cap="none" spc="0" normalizeH="0" baseline="0" noProof="0" dirty="0">
                <a:ln>
                  <a:noFill/>
                </a:ln>
                <a:solidFill>
                  <a:srgbClr val="21D4DC"/>
                </a:solidFill>
                <a:effectLst/>
                <a:uLnTx/>
                <a:uFillTx/>
                <a:latin typeface="Calibri" pitchFamily="34" charset="0"/>
                <a:ea typeface="+mn-ea"/>
                <a:cs typeface="+mn-cs"/>
              </a:rPr>
              <a:t>улучшить терапию более 40 миллионов людей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на Земле в год. </a:t>
            </a:r>
          </a:p>
        </p:txBody>
      </p:sp>
      <p:sp>
        <p:nvSpPr>
          <p:cNvPr id="7" name="Прямоугольник 9"/>
          <p:cNvSpPr/>
          <p:nvPr/>
        </p:nvSpPr>
        <p:spPr>
          <a:xfrm>
            <a:off x="107504" y="1556792"/>
            <a:ext cx="903649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Если поместить клетки крови в специальный поток жидкости, они будут вытягиваться. При ряде социально значимых заболеваний, таких например как </a:t>
            </a:r>
            <a:r>
              <a:rPr kumimoji="0" lang="ru-RU" sz="1600" b="0" i="0" u="none" strike="noStrike" kern="1200" cap="none" spc="0" normalizeH="0" baseline="0" noProof="0" dirty="0">
                <a:ln>
                  <a:noFill/>
                </a:ln>
                <a:solidFill>
                  <a:srgbClr val="21D4DC"/>
                </a:solidFill>
                <a:effectLst/>
                <a:uLnTx/>
                <a:uFillTx/>
                <a:latin typeface="Calibri" pitchFamily="34" charset="0"/>
                <a:ea typeface="+mn-ea"/>
                <a:cs typeface="+mn-cs"/>
              </a:rPr>
              <a:t>тропическая малярия</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часть клеток не вытягивается совсем. Это </a:t>
            </a:r>
            <a:r>
              <a:rPr kumimoji="0" lang="ru-RU" sz="1600" b="0" i="0" u="none" strike="noStrike" kern="1200" cap="none" spc="0" normalizeH="0" baseline="0" noProof="0" dirty="0">
                <a:ln>
                  <a:noFill/>
                </a:ln>
                <a:solidFill>
                  <a:srgbClr val="21D4DC"/>
                </a:solidFill>
                <a:effectLst/>
                <a:uLnTx/>
                <a:uFillTx/>
                <a:latin typeface="Calibri" pitchFamily="34" charset="0"/>
                <a:ea typeface="+mn-ea"/>
                <a:cs typeface="+mn-cs"/>
              </a:rPr>
              <a:t>больные жесткие клетки , их количество и степень повреждения определяется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на основе дифракционной картины.</a:t>
            </a: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endParaRPr kumimoji="0" lang="ru-RU"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69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69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695"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4951" y="2968885"/>
            <a:ext cx="945983" cy="1988882"/>
          </a:xfrm>
          <a:prstGeom prst="rect">
            <a:avLst/>
          </a:prstGeom>
          <a:scene3d>
            <a:camera prst="orthographicFront">
              <a:rot lat="2400000" lon="2700000" rev="0"/>
            </a:camera>
            <a:lightRig rig="threePt" dir="t"/>
          </a:scene3d>
        </p:spPr>
      </p:pic>
      <p:sp>
        <p:nvSpPr>
          <p:cNvPr id="20" name="Овал 19"/>
          <p:cNvSpPr/>
          <p:nvPr/>
        </p:nvSpPr>
        <p:spPr>
          <a:xfrm rot="5400000">
            <a:off x="2967582" y="3061359"/>
            <a:ext cx="495305" cy="228510"/>
          </a:xfrm>
          <a:prstGeom prst="ellipse">
            <a:avLst/>
          </a:prstGeom>
          <a:solidFill>
            <a:srgbClr val="FF0000"/>
          </a:solidFill>
          <a:ln w="12700" cap="flat" cmpd="sng" algn="ctr">
            <a:solidFill>
              <a:srgbClr val="FF0000"/>
            </a:solidFill>
            <a:prstDash val="solid"/>
            <a:miter lim="800000"/>
          </a:ln>
          <a:effectLst/>
          <a:scene3d>
            <a:camera prst="orthographicFront"/>
            <a:lightRig rig="threePt" dir="t"/>
          </a:scene3d>
          <a:sp3d>
            <a:bevelT/>
            <a:bevelB/>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Овал 20"/>
          <p:cNvSpPr/>
          <p:nvPr/>
        </p:nvSpPr>
        <p:spPr>
          <a:xfrm rot="5400000">
            <a:off x="2839901" y="3464187"/>
            <a:ext cx="362715" cy="201986"/>
          </a:xfrm>
          <a:prstGeom prst="ellipse">
            <a:avLst/>
          </a:prstGeom>
          <a:solidFill>
            <a:srgbClr val="FF0000"/>
          </a:solidFill>
          <a:ln w="12700" cap="flat" cmpd="sng" algn="ctr">
            <a:solidFill>
              <a:srgbClr val="FF0000"/>
            </a:solidFill>
            <a:prstDash val="solid"/>
            <a:miter lim="800000"/>
          </a:ln>
          <a:effectLst/>
          <a:scene3d>
            <a:camera prst="orthographicFront"/>
            <a:lightRig rig="threePt" dir="t"/>
          </a:scene3d>
          <a:sp3d>
            <a:bevelT/>
            <a:bevelB/>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Овал 22"/>
          <p:cNvSpPr/>
          <p:nvPr/>
        </p:nvSpPr>
        <p:spPr>
          <a:xfrm rot="5400000">
            <a:off x="2919329" y="4460783"/>
            <a:ext cx="333759" cy="165504"/>
          </a:xfrm>
          <a:prstGeom prst="ellipse">
            <a:avLst/>
          </a:prstGeom>
          <a:solidFill>
            <a:srgbClr val="FF0000"/>
          </a:solidFill>
          <a:ln w="12700" cap="flat" cmpd="sng" algn="ctr">
            <a:solidFill>
              <a:srgbClr val="FF0000"/>
            </a:solidFill>
            <a:prstDash val="solid"/>
            <a:miter lim="800000"/>
          </a:ln>
          <a:effectLst/>
          <a:scene3d>
            <a:camera prst="orthographicFront"/>
            <a:lightRig rig="threePt" dir="t"/>
          </a:scene3d>
          <a:sp3d>
            <a:bevelT/>
            <a:bevelB/>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Овал 23"/>
          <p:cNvSpPr/>
          <p:nvPr/>
        </p:nvSpPr>
        <p:spPr>
          <a:xfrm rot="5400000">
            <a:off x="3088596" y="4137586"/>
            <a:ext cx="362715" cy="201986"/>
          </a:xfrm>
          <a:prstGeom prst="ellipse">
            <a:avLst/>
          </a:prstGeom>
          <a:solidFill>
            <a:srgbClr val="FF0000"/>
          </a:solidFill>
          <a:ln w="12700" cap="flat" cmpd="sng" algn="ctr">
            <a:solidFill>
              <a:srgbClr val="FF0000"/>
            </a:solidFill>
            <a:prstDash val="solid"/>
            <a:miter lim="800000"/>
          </a:ln>
          <a:effectLst/>
          <a:scene3d>
            <a:camera prst="orthographicFront"/>
            <a:lightRig rig="threePt" dir="t"/>
          </a:scene3d>
          <a:sp3d>
            <a:bevelT/>
            <a:bevelB/>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Стрелка вправо 24"/>
          <p:cNvSpPr/>
          <p:nvPr/>
        </p:nvSpPr>
        <p:spPr>
          <a:xfrm>
            <a:off x="776192" y="3398714"/>
            <a:ext cx="1502462" cy="1108855"/>
          </a:xfrm>
          <a:prstGeom prst="rightArrow">
            <a:avLst/>
          </a:prstGeom>
          <a:solidFill>
            <a:srgbClr val="FF8181"/>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Лазерный луч</a:t>
            </a:r>
          </a:p>
        </p:txBody>
      </p:sp>
      <p:cxnSp>
        <p:nvCxnSpPr>
          <p:cNvPr id="29" name="Прямая соединительная линия 28"/>
          <p:cNvCxnSpPr/>
          <p:nvPr/>
        </p:nvCxnSpPr>
        <p:spPr>
          <a:xfrm>
            <a:off x="2910740" y="2882800"/>
            <a:ext cx="542438" cy="0"/>
          </a:xfrm>
          <a:prstGeom prst="line">
            <a:avLst/>
          </a:prstGeom>
          <a:noFill/>
          <a:ln w="38100" cap="flat" cmpd="sng" algn="ctr">
            <a:noFill/>
            <a:prstDash val="dash"/>
            <a:miter lim="800000"/>
          </a:ln>
          <a:effectLst/>
        </p:spPr>
      </p:cxnSp>
      <p:sp>
        <p:nvSpPr>
          <p:cNvPr id="32" name="Стрелка вправо 31"/>
          <p:cNvSpPr/>
          <p:nvPr/>
        </p:nvSpPr>
        <p:spPr>
          <a:xfrm>
            <a:off x="3336966" y="3918857"/>
            <a:ext cx="2692897" cy="99760"/>
          </a:xfrm>
          <a:prstGeom prst="rightArrow">
            <a:avLst/>
          </a:prstGeom>
          <a:solidFill>
            <a:srgbClr val="C00000"/>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5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3" name="TextBox 32"/>
          <p:cNvSpPr txBox="1"/>
          <p:nvPr/>
        </p:nvSpPr>
        <p:spPr>
          <a:xfrm rot="16200000">
            <a:off x="1708082" y="3562715"/>
            <a:ext cx="1852331" cy="584775"/>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C00000"/>
                </a:solidFill>
                <a:effectLst/>
                <a:uLnTx/>
                <a:uFillTx/>
                <a:latin typeface="Calibri" panose="020F0502020204030204"/>
                <a:ea typeface="+mn-ea"/>
                <a:cs typeface="+mn-cs"/>
              </a:rPr>
              <a:t>клетки крови в потоке жидкости</a:t>
            </a:r>
          </a:p>
        </p:txBody>
      </p:sp>
      <p:sp>
        <p:nvSpPr>
          <p:cNvPr id="34" name="TextBox 33"/>
          <p:cNvSpPr txBox="1"/>
          <p:nvPr/>
        </p:nvSpPr>
        <p:spPr>
          <a:xfrm>
            <a:off x="4120736" y="3362815"/>
            <a:ext cx="1870922" cy="584775"/>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alibri" panose="020F0502020204030204"/>
                <a:ea typeface="+mn-ea"/>
                <a:cs typeface="+mn-cs"/>
              </a:rPr>
              <a:t>дифракционная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C00000"/>
                </a:solidFill>
                <a:effectLst/>
                <a:uLnTx/>
                <a:uFillTx/>
                <a:latin typeface="Calibri" panose="020F0502020204030204"/>
                <a:ea typeface="+mn-ea"/>
                <a:cs typeface="+mn-cs"/>
              </a:rPr>
              <a:t>картина</a:t>
            </a:r>
          </a:p>
        </p:txBody>
      </p:sp>
      <p:sp>
        <p:nvSpPr>
          <p:cNvPr id="35" name="Овал 34"/>
          <p:cNvSpPr/>
          <p:nvPr/>
        </p:nvSpPr>
        <p:spPr>
          <a:xfrm rot="5400000">
            <a:off x="3077779" y="3723929"/>
            <a:ext cx="265148" cy="151547"/>
          </a:xfrm>
          <a:prstGeom prst="ellipse">
            <a:avLst/>
          </a:prstGeom>
          <a:solidFill>
            <a:srgbClr val="FF0000"/>
          </a:solidFill>
          <a:ln w="12700" cap="flat" cmpd="sng" algn="ctr">
            <a:solidFill>
              <a:srgbClr val="FF0000"/>
            </a:solidFill>
            <a:prstDash val="solid"/>
            <a:miter lim="800000"/>
          </a:ln>
          <a:effectLst/>
          <a:scene3d>
            <a:camera prst="orthographicFront"/>
            <a:lightRig rig="threePt" dir="t"/>
          </a:scene3d>
          <a:sp3d>
            <a:bevelT/>
            <a:bevelB/>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Овал 35"/>
          <p:cNvSpPr/>
          <p:nvPr/>
        </p:nvSpPr>
        <p:spPr>
          <a:xfrm rot="5400000">
            <a:off x="2847093" y="3961521"/>
            <a:ext cx="366796" cy="206468"/>
          </a:xfrm>
          <a:prstGeom prst="ellipse">
            <a:avLst/>
          </a:prstGeom>
          <a:solidFill>
            <a:srgbClr val="FF0000"/>
          </a:solidFill>
          <a:ln w="12700" cap="flat" cmpd="sng" algn="ctr">
            <a:solidFill>
              <a:srgbClr val="FF0000"/>
            </a:solidFill>
            <a:prstDash val="solid"/>
            <a:miter lim="800000"/>
          </a:ln>
          <a:effectLst/>
          <a:scene3d>
            <a:camera prst="orthographicFront"/>
            <a:lightRig rig="threePt" dir="t"/>
          </a:scene3d>
          <a:sp3d>
            <a:bevelT/>
            <a:bevelB/>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948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txBox="1">
            <a:spLocks/>
          </p:cNvSpPr>
          <p:nvPr/>
        </p:nvSpPr>
        <p:spPr bwMode="auto">
          <a:xfrm>
            <a:off x="152400" y="0"/>
            <a:ext cx="89916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71500" indent="-5715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dirty="0" err="1"/>
              <a:t>Решение</a:t>
            </a:r>
            <a:r>
              <a:rPr lang="en-US" dirty="0"/>
              <a:t> </a:t>
            </a:r>
            <a:r>
              <a:rPr lang="en-US" dirty="0" err="1"/>
              <a:t>задачи</a:t>
            </a:r>
            <a:r>
              <a:rPr lang="en-US" dirty="0"/>
              <a:t> </a:t>
            </a:r>
            <a:r>
              <a:rPr lang="en-US" dirty="0" err="1"/>
              <a:t>диагностики</a:t>
            </a:r>
            <a:r>
              <a:rPr lang="en-US" dirty="0"/>
              <a:t> </a:t>
            </a:r>
            <a:r>
              <a:rPr lang="en-US" dirty="0" err="1"/>
              <a:t>эритроцитов</a:t>
            </a:r>
            <a:r>
              <a:rPr lang="en-US" dirty="0"/>
              <a:t> </a:t>
            </a:r>
            <a:r>
              <a:rPr lang="en-US" dirty="0" err="1"/>
              <a:t>методом</a:t>
            </a:r>
            <a:r>
              <a:rPr lang="en-US" dirty="0"/>
              <a:t> </a:t>
            </a:r>
            <a:r>
              <a:rPr lang="en-US" dirty="0" err="1"/>
              <a:t>регуляризации</a:t>
            </a:r>
            <a:r>
              <a:rPr lang="en-US" dirty="0"/>
              <a:t> </a:t>
            </a:r>
            <a:r>
              <a:rPr lang="en-US" dirty="0" err="1"/>
              <a:t>А.Н.Тихонова</a:t>
            </a:r>
            <a:endParaRPr lang="ru-RU" altLang="ru-RU" sz="2800" b="1" dirty="0">
              <a:latin typeface="Calibri" panose="020F0502020204030204" pitchFamily="34" charset="0"/>
              <a:cs typeface="Arial" panose="020B0604020202020204" pitchFamily="34" charset="0"/>
            </a:endParaRPr>
          </a:p>
        </p:txBody>
      </p:sp>
      <p:cxnSp>
        <p:nvCxnSpPr>
          <p:cNvPr id="10" name="Прямая соединительная линия 9"/>
          <p:cNvCxnSpPr/>
          <p:nvPr/>
        </p:nvCxnSpPr>
        <p:spPr>
          <a:xfrm>
            <a:off x="0" y="1295400"/>
            <a:ext cx="9144000"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204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1352550"/>
            <a:ext cx="91059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228600"/>
            <a:ext cx="9144000" cy="990600"/>
          </a:xfrm>
        </p:spPr>
        <p:txBody>
          <a:bodyPr>
            <a:normAutofit/>
          </a:bodyPr>
          <a:lstStyle/>
          <a:p>
            <a:r>
              <a:rPr lang="ru-RU" sz="2400" dirty="0">
                <a:solidFill>
                  <a:schemeClr val="accent2"/>
                </a:solidFill>
              </a:rPr>
              <a:t>Зрение как формирование изображения оптической системой глаза </a:t>
            </a:r>
          </a:p>
        </p:txBody>
      </p:sp>
      <p:pic>
        <p:nvPicPr>
          <p:cNvPr id="9" name="Объект 3"/>
          <p:cNvPicPr>
            <a:picLocks noChangeAspect="1"/>
          </p:cNvPicPr>
          <p:nvPr/>
        </p:nvPicPr>
        <p:blipFill rotWithShape="1">
          <a:blip r:embed="rId3" cstate="print">
            <a:extLst>
              <a:ext uri="{28A0092B-C50C-407E-A947-70E740481C1C}">
                <a14:useLocalDpi xmlns:a14="http://schemas.microsoft.com/office/drawing/2010/main" val="0"/>
              </a:ext>
            </a:extLst>
          </a:blip>
          <a:srcRect l="21585" t="5087" r="21823" b="9719"/>
          <a:stretch/>
        </p:blipFill>
        <p:spPr>
          <a:xfrm>
            <a:off x="295277" y="1771650"/>
            <a:ext cx="2486024" cy="2478940"/>
          </a:xfrm>
          <a:prstGeom prst="rect">
            <a:avLst/>
          </a:prstGeom>
        </p:spPr>
      </p:pic>
      <p:sp>
        <p:nvSpPr>
          <p:cNvPr id="10" name="Содержимое 9"/>
          <p:cNvSpPr>
            <a:spLocks noGrp="1"/>
          </p:cNvSpPr>
          <p:nvPr>
            <p:ph sz="quarter" idx="1"/>
          </p:nvPr>
        </p:nvSpPr>
        <p:spPr>
          <a:xfrm>
            <a:off x="2800350" y="1600200"/>
            <a:ext cx="6343650" cy="5391150"/>
          </a:xfrm>
        </p:spPr>
        <p:txBody>
          <a:bodyPr>
            <a:noAutofit/>
          </a:bodyPr>
          <a:lstStyle/>
          <a:p>
            <a:pPr>
              <a:spcBef>
                <a:spcPts val="0"/>
              </a:spcBef>
            </a:pPr>
            <a:r>
              <a:rPr lang="ru-RU" sz="1600" dirty="0"/>
              <a:t>Каждый студент не раз посещал офтальмолога и проверял </a:t>
            </a:r>
            <a:r>
              <a:rPr lang="ru-RU" sz="1600" cap="all" dirty="0">
                <a:solidFill>
                  <a:schemeClr val="accent3"/>
                </a:solidFill>
              </a:rPr>
              <a:t>зрение</a:t>
            </a:r>
            <a:r>
              <a:rPr lang="ru-RU" sz="1600" dirty="0"/>
              <a:t>. Однако простейший эксперимент можно провести не отходя от компьютера. Если на разном расстоянии от экрана в изображении слева </a:t>
            </a:r>
            <a:r>
              <a:rPr lang="ru-RU" sz="1600" dirty="0">
                <a:solidFill>
                  <a:schemeClr val="accent3"/>
                </a:solidFill>
              </a:rPr>
              <a:t>четко виден центр сходящихся спиц</a:t>
            </a:r>
            <a:r>
              <a:rPr lang="ru-RU" sz="1600" dirty="0"/>
              <a:t>, </a:t>
            </a:r>
            <a:r>
              <a:rPr lang="ru-RU" sz="1600" dirty="0">
                <a:solidFill>
                  <a:schemeClr val="accent3"/>
                </a:solidFill>
              </a:rPr>
              <a:t>то зрение в порядке</a:t>
            </a:r>
            <a:r>
              <a:rPr lang="ru-RU" sz="1600" dirty="0"/>
              <a:t>. </a:t>
            </a:r>
          </a:p>
          <a:p>
            <a:pPr>
              <a:spcBef>
                <a:spcPts val="0"/>
              </a:spcBef>
            </a:pPr>
            <a:r>
              <a:rPr lang="ru-RU" sz="1600" dirty="0"/>
              <a:t>Однако многие увидят, что изображение в центре </a:t>
            </a:r>
            <a:r>
              <a:rPr lang="ru-RU" sz="1600" dirty="0">
                <a:solidFill>
                  <a:schemeClr val="accent3"/>
                </a:solidFill>
              </a:rPr>
              <a:t>ИНВЕРТИРОВАЛОСЬ</a:t>
            </a:r>
            <a:r>
              <a:rPr lang="ru-RU" sz="1600" dirty="0"/>
              <a:t> (светлое стало темным и наоборот), причем чем дальше от экрана, тем крупнее область инверсии. </a:t>
            </a:r>
          </a:p>
          <a:p>
            <a:pPr>
              <a:spcBef>
                <a:spcPts val="0"/>
              </a:spcBef>
            </a:pPr>
            <a:r>
              <a:rPr lang="ru-RU" sz="1600" dirty="0"/>
              <a:t>Причина состоит в том, что </a:t>
            </a:r>
            <a:r>
              <a:rPr lang="ru-RU" sz="1600" dirty="0">
                <a:solidFill>
                  <a:schemeClr val="accent3"/>
                </a:solidFill>
              </a:rPr>
              <a:t>оптическая система глаза неидеальна </a:t>
            </a:r>
            <a:r>
              <a:rPr lang="ru-RU" sz="1600" dirty="0"/>
              <a:t>и луч света фокусируется хрусталиком перед или после слоя чувствительных рецепторов.</a:t>
            </a:r>
          </a:p>
          <a:p>
            <a:pPr>
              <a:spcBef>
                <a:spcPts val="0"/>
              </a:spcBef>
            </a:pPr>
            <a:r>
              <a:rPr lang="ru-RU" sz="1600" dirty="0"/>
              <a:t>Если в случае глаза человека проблема решается </a:t>
            </a:r>
            <a:r>
              <a:rPr lang="ru-RU" sz="1600" dirty="0">
                <a:solidFill>
                  <a:schemeClr val="accent3"/>
                </a:solidFill>
              </a:rPr>
              <a:t>подбором очков</a:t>
            </a:r>
            <a:r>
              <a:rPr lang="ru-RU" sz="1600" dirty="0"/>
              <a:t>, то в более общей ситуации исправления изображений, получаемых от различных оптических устройств, применяются </a:t>
            </a:r>
            <a:r>
              <a:rPr lang="ru-RU" sz="1600" dirty="0">
                <a:solidFill>
                  <a:schemeClr val="accent3"/>
                </a:solidFill>
              </a:rPr>
              <a:t>математические и компьютерные методы моделирования </a:t>
            </a:r>
            <a:r>
              <a:rPr lang="ru-RU" sz="1600" dirty="0"/>
              <a:t>ОПТИЧЕСКОЙ СИСТЕМЫ формирования изображений. </a:t>
            </a:r>
          </a:p>
          <a:p>
            <a:pPr>
              <a:spcBef>
                <a:spcPts val="0"/>
              </a:spcBef>
            </a:pPr>
            <a:r>
              <a:rPr lang="ru-RU" sz="1600" dirty="0"/>
              <a:t>Далее приводится пример модели </a:t>
            </a:r>
            <a:r>
              <a:rPr lang="en-US" sz="1600" dirty="0">
                <a:solidFill>
                  <a:schemeClr val="accent3"/>
                </a:solidFill>
              </a:rPr>
              <a:t>3-D </a:t>
            </a:r>
            <a:r>
              <a:rPr lang="ru-RU" sz="1600" dirty="0">
                <a:solidFill>
                  <a:schemeClr val="accent3"/>
                </a:solidFill>
              </a:rPr>
              <a:t>оптической системы для исследования глазного дна человека</a:t>
            </a:r>
            <a:r>
              <a:rPr lang="ru-RU" sz="1600" dirty="0"/>
              <a:t>, которая разрабатывается на кафедре в сотрудничестве с кафедрой медицинской физики физфака МГУ и кафедры офтальмологии факультета фундаментальной медицины МГУ.</a:t>
            </a:r>
          </a:p>
          <a:p>
            <a:pPr>
              <a:spcBef>
                <a:spcPts val="0"/>
              </a:spcBef>
            </a:pPr>
            <a:endParaRPr lang="ru-RU" sz="1800" dirty="0"/>
          </a:p>
        </p:txBody>
      </p:sp>
      <p:sp>
        <p:nvSpPr>
          <p:cNvPr id="11" name="Стрелка вправо 10"/>
          <p:cNvSpPr/>
          <p:nvPr/>
        </p:nvSpPr>
        <p:spPr>
          <a:xfrm>
            <a:off x="1141761" y="4853847"/>
            <a:ext cx="857636" cy="651164"/>
          </a:xfrm>
          <a:prstGeom prs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2" name="TextBox 11"/>
          <p:cNvSpPr txBox="1"/>
          <p:nvPr/>
        </p:nvSpPr>
        <p:spPr>
          <a:xfrm>
            <a:off x="0" y="6142203"/>
            <a:ext cx="31116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BD0D9"/>
                </a:solidFill>
                <a:effectLst/>
                <a:uLnTx/>
                <a:uFillTx/>
                <a:latin typeface="Calibri" panose="020F0502020204030204" pitchFamily="34" charset="0"/>
                <a:ea typeface="+mn-ea"/>
                <a:cs typeface="+mn-cs"/>
              </a:rPr>
              <a:t>Пример восстановления фрагмента размытого изображения глазного дна</a:t>
            </a:r>
          </a:p>
        </p:txBody>
      </p:sp>
      <p:pic>
        <p:nvPicPr>
          <p:cNvPr id="14" name="Рисунок 13"/>
          <p:cNvPicPr/>
          <p:nvPr/>
        </p:nvPicPr>
        <p:blipFill>
          <a:blip r:embed="rId4" cstate="print">
            <a:extLst>
              <a:ext uri="{28A0092B-C50C-407E-A947-70E740481C1C}">
                <a14:useLocalDpi xmlns:a14="http://schemas.microsoft.com/office/drawing/2010/main" val="0"/>
              </a:ext>
            </a:extLst>
          </a:blip>
          <a:stretch>
            <a:fillRect/>
          </a:stretch>
        </p:blipFill>
        <p:spPr>
          <a:xfrm>
            <a:off x="0" y="4619767"/>
            <a:ext cx="1480782" cy="1357953"/>
          </a:xfrm>
          <a:prstGeom prst="rect">
            <a:avLst/>
          </a:prstGeom>
          <a:scene3d>
            <a:camera prst="isometricOffAxis2Right"/>
            <a:lightRig rig="threePt" dir="t"/>
          </a:scene3d>
        </p:spPr>
      </p:pic>
      <p:pic>
        <p:nvPicPr>
          <p:cNvPr id="15" name="Рисунок 14"/>
          <p:cNvPicPr/>
          <p:nvPr/>
        </p:nvPicPr>
        <p:blipFill>
          <a:blip r:embed="rId5" cstate="print">
            <a:extLst>
              <a:ext uri="{28A0092B-C50C-407E-A947-70E740481C1C}">
                <a14:useLocalDpi xmlns:a14="http://schemas.microsoft.com/office/drawing/2010/main" val="0"/>
              </a:ext>
            </a:extLst>
          </a:blip>
          <a:stretch>
            <a:fillRect/>
          </a:stretch>
        </p:blipFill>
        <p:spPr>
          <a:xfrm>
            <a:off x="1675255" y="4619768"/>
            <a:ext cx="1313603" cy="1341828"/>
          </a:xfrm>
          <a:prstGeom prst="rect">
            <a:avLst/>
          </a:prstGeom>
          <a:scene3d>
            <a:camera prst="isometricOffAxis2Right"/>
            <a:lightRig rig="threePt" dir="t"/>
          </a:scene3d>
        </p:spPr>
      </p:pic>
    </p:spTree>
    <p:extLst>
      <p:ext uri="{BB962C8B-B14F-4D97-AF65-F5344CB8AC3E}">
        <p14:creationId xmlns:p14="http://schemas.microsoft.com/office/powerpoint/2010/main" val="2515440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59" y="260648"/>
            <a:ext cx="8351687" cy="990600"/>
          </a:xfrm>
        </p:spPr>
        <p:txBody>
          <a:bodyPr>
            <a:normAutofit fontScale="90000"/>
          </a:bodyPr>
          <a:lstStyle/>
          <a:p>
            <a:r>
              <a:rPr lang="ru-RU" sz="2800" dirty="0">
                <a:solidFill>
                  <a:schemeClr val="accent2"/>
                </a:solidFill>
                <a:latin typeface="Calibri" pitchFamily="34" charset="0"/>
              </a:rPr>
              <a:t>Математическая модель оптической системы формирования изображений </a:t>
            </a:r>
            <a:r>
              <a:rPr lang="en-US" sz="2800" dirty="0">
                <a:solidFill>
                  <a:schemeClr val="accent2"/>
                </a:solidFill>
                <a:latin typeface="Calibri" pitchFamily="34" charset="0"/>
              </a:rPr>
              <a:t>3-D </a:t>
            </a:r>
            <a:r>
              <a:rPr lang="ru-RU" sz="2800" dirty="0">
                <a:solidFill>
                  <a:schemeClr val="accent2"/>
                </a:solidFill>
                <a:latin typeface="Calibri" pitchFamily="34" charset="0"/>
              </a:rPr>
              <a:t>полупрозрачных объектов</a:t>
            </a:r>
            <a:endParaRPr lang="ru-RU" sz="2800" dirty="0">
              <a:solidFill>
                <a:schemeClr val="accent2"/>
              </a:solidFill>
            </a:endParaRPr>
          </a:p>
        </p:txBody>
      </p:sp>
      <p:sp>
        <p:nvSpPr>
          <p:cNvPr id="10" name="Прямоугольник 9"/>
          <p:cNvSpPr/>
          <p:nvPr/>
        </p:nvSpPr>
        <p:spPr>
          <a:xfrm>
            <a:off x="0" y="5196188"/>
            <a:ext cx="91440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Задача секционирования описывается как обратная задача для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интегрального уравнения 3</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-D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свертки</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a:t>
            </a:r>
            <a:endPar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endParaRPr>
          </a:p>
        </p:txBody>
      </p:sp>
      <p:sp>
        <p:nvSpPr>
          <p:cNvPr id="7" name="Прямоугольник 9"/>
          <p:cNvSpPr/>
          <p:nvPr/>
        </p:nvSpPr>
        <p:spPr>
          <a:xfrm>
            <a:off x="107504" y="1556792"/>
            <a:ext cx="9036496"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Для исследования 3-</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D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структуры живого глаза используется адаптивная оптическая система с переменным фокусным расстоянием, способная регистрировать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стек слоев </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3-D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объекта по глубине</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Важный этап компьютерной постобработки  -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секционирование</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т.е.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отделение искомого изображения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слоя от размытых изображений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соседних сечений</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endParaRPr kumimoji="0" lang="ru-RU"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71681" name="Object 1"/>
          <p:cNvGraphicFramePr>
            <a:graphicFrameLocks noChangeAspect="1"/>
          </p:cNvGraphicFramePr>
          <p:nvPr/>
        </p:nvGraphicFramePr>
        <p:xfrm>
          <a:off x="603680" y="5472756"/>
          <a:ext cx="3251467" cy="328800"/>
        </p:xfrm>
        <a:graphic>
          <a:graphicData uri="http://schemas.openxmlformats.org/presentationml/2006/ole">
            <mc:AlternateContent xmlns:mc="http://schemas.openxmlformats.org/markup-compatibility/2006">
              <mc:Choice xmlns:v="urn:schemas-microsoft-com:vml" Requires="v">
                <p:oleObj spid="_x0000_s3074" name="Формула" r:id="rId4" imgW="1701800" imgH="177800" progId="">
                  <p:embed/>
                </p:oleObj>
              </mc:Choice>
              <mc:Fallback>
                <p:oleObj name="Формула" r:id="rId4" imgW="1701800" imgH="177800" progId="">
                  <p:embed/>
                  <p:pic>
                    <p:nvPicPr>
                      <p:cNvPr id="7168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680" y="5472756"/>
                        <a:ext cx="3251467" cy="3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5"/>
          <p:cNvSpPr/>
          <p:nvPr/>
        </p:nvSpPr>
        <p:spPr>
          <a:xfrm>
            <a:off x="5462986" y="5453876"/>
            <a:ext cx="352994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наблюдаемый слой на глубине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z</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71691"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71690" name="Object 10"/>
          <p:cNvGraphicFramePr>
            <a:graphicFrameLocks noChangeAspect="1"/>
          </p:cNvGraphicFramePr>
          <p:nvPr/>
        </p:nvGraphicFramePr>
        <p:xfrm>
          <a:off x="4580362" y="5480761"/>
          <a:ext cx="975373" cy="337629"/>
        </p:xfrm>
        <a:graphic>
          <a:graphicData uri="http://schemas.openxmlformats.org/presentationml/2006/ole">
            <mc:AlternateContent xmlns:mc="http://schemas.openxmlformats.org/markup-compatibility/2006">
              <mc:Choice xmlns:v="urn:schemas-microsoft-com:vml" Requires="v">
                <p:oleObj spid="_x0000_s3075" name="Формула" r:id="rId6" imgW="494870" imgH="177646" progId="">
                  <p:embed/>
                </p:oleObj>
              </mc:Choice>
              <mc:Fallback>
                <p:oleObj name="Формула" r:id="rId6" imgW="494870" imgH="177646" progId="">
                  <p:embed/>
                  <p:pic>
                    <p:nvPicPr>
                      <p:cNvPr id="7169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362" y="5480761"/>
                        <a:ext cx="975373" cy="3376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8"/>
          <p:cNvSpPr/>
          <p:nvPr/>
        </p:nvSpPr>
        <p:spPr>
          <a:xfrm>
            <a:off x="1172176" y="5743050"/>
            <a:ext cx="17366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искомый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z-</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слой</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71693"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71692" name="Object 12"/>
          <p:cNvGraphicFramePr>
            <a:graphicFrameLocks noChangeAspect="1"/>
          </p:cNvGraphicFramePr>
          <p:nvPr/>
        </p:nvGraphicFramePr>
        <p:xfrm>
          <a:off x="151066" y="5766324"/>
          <a:ext cx="1013641" cy="331736"/>
        </p:xfrm>
        <a:graphic>
          <a:graphicData uri="http://schemas.openxmlformats.org/presentationml/2006/ole">
            <mc:AlternateContent xmlns:mc="http://schemas.openxmlformats.org/markup-compatibility/2006">
              <mc:Choice xmlns:v="urn:schemas-microsoft-com:vml" Requires="v">
                <p:oleObj spid="_x0000_s3076" name="Формула" r:id="rId8" imgW="520248" imgH="177646" progId="">
                  <p:embed/>
                </p:oleObj>
              </mc:Choice>
              <mc:Fallback>
                <p:oleObj name="Формула" r:id="rId8" imgW="520248" imgH="177646" progId="">
                  <p:embed/>
                  <p:pic>
                    <p:nvPicPr>
                      <p:cNvPr id="71692"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1066" y="5766324"/>
                        <a:ext cx="1013641" cy="3317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p:cNvSpPr/>
          <p:nvPr/>
        </p:nvSpPr>
        <p:spPr>
          <a:xfrm>
            <a:off x="4020490" y="5733049"/>
            <a:ext cx="291105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3-D </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функция размытия точки. </a:t>
            </a:r>
          </a:p>
        </p:txBody>
      </p:sp>
      <p:sp>
        <p:nvSpPr>
          <p:cNvPr id="71695"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aphicFrame>
        <p:nvGraphicFramePr>
          <p:cNvPr id="71694" name="Object 14"/>
          <p:cNvGraphicFramePr>
            <a:graphicFrameLocks noChangeAspect="1"/>
          </p:cNvGraphicFramePr>
          <p:nvPr/>
        </p:nvGraphicFramePr>
        <p:xfrm>
          <a:off x="3049814" y="5781530"/>
          <a:ext cx="956053" cy="312890"/>
        </p:xfrm>
        <a:graphic>
          <a:graphicData uri="http://schemas.openxmlformats.org/presentationml/2006/ole">
            <mc:AlternateContent xmlns:mc="http://schemas.openxmlformats.org/markup-compatibility/2006">
              <mc:Choice xmlns:v="urn:schemas-microsoft-com:vml" Requires="v">
                <p:oleObj spid="_x0000_s3077" name="Формула" r:id="rId10" imgW="520248" imgH="177646" progId="">
                  <p:embed/>
                </p:oleObj>
              </mc:Choice>
              <mc:Fallback>
                <p:oleObj name="Формула" r:id="rId10" imgW="520248" imgH="177646" progId="">
                  <p:embed/>
                  <p:pic>
                    <p:nvPicPr>
                      <p:cNvPr id="71694"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9814" y="5781530"/>
                        <a:ext cx="956053" cy="3128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Прямоугольник 16"/>
          <p:cNvSpPr/>
          <p:nvPr/>
        </p:nvSpPr>
        <p:spPr>
          <a:xfrm>
            <a:off x="161925" y="6082867"/>
            <a:ext cx="886777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Решение уравнения 3-</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D</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свертки –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некорректная ресурсоемкая задача</a:t>
            </a:r>
            <a:r>
              <a:rPr kumimoji="0" lang="ru-RU" sz="1600" b="0" i="0" u="none" strike="noStrike" kern="1200" cap="none" spc="0" normalizeH="0" baseline="0" noProof="0" dirty="0">
                <a:ln>
                  <a:noFill/>
                </a:ln>
                <a:solidFill>
                  <a:prstClr val="black"/>
                </a:solidFill>
                <a:effectLst/>
                <a:uLnTx/>
                <a:uFillTx/>
                <a:latin typeface="Calibri" pitchFamily="34" charset="0"/>
                <a:ea typeface="+mn-ea"/>
                <a:cs typeface="+mn-cs"/>
              </a:rPr>
              <a:t>. Для ее решения на кафедре разрабатываются </a:t>
            </a:r>
            <a:r>
              <a:rPr kumimoji="0" lang="ru-RU" sz="1600" b="0" i="0" u="none" strike="noStrike" kern="1200" cap="none" spc="0" normalizeH="0" baseline="0" noProof="0" dirty="0">
                <a:ln>
                  <a:noFill/>
                </a:ln>
                <a:solidFill>
                  <a:srgbClr val="0BD0D9"/>
                </a:solidFill>
                <a:effectLst/>
                <a:uLnTx/>
                <a:uFillTx/>
                <a:latin typeface="Calibri" pitchFamily="34" charset="0"/>
                <a:ea typeface="+mn-ea"/>
                <a:cs typeface="+mn-cs"/>
              </a:rPr>
              <a:t>устойчивые методы с распараллеливанием на </a:t>
            </a:r>
            <a:r>
              <a:rPr kumimoji="0" lang="en-US" sz="1600" b="0" i="0" u="none" strike="noStrike" kern="1200" cap="none" spc="0" normalizeH="0" baseline="0" noProof="0" dirty="0">
                <a:ln>
                  <a:noFill/>
                </a:ln>
                <a:solidFill>
                  <a:srgbClr val="0BD0D9"/>
                </a:solidFill>
                <a:effectLst/>
                <a:uLnTx/>
                <a:uFillTx/>
                <a:latin typeface="Calibri" pitchFamily="34" charset="0"/>
                <a:ea typeface="+mn-ea"/>
                <a:cs typeface="+mn-cs"/>
              </a:rPr>
              <a:t>GPU</a:t>
            </a:r>
            <a:r>
              <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rPr>
              <a:t>.</a:t>
            </a:r>
            <a:endParaRPr kumimoji="0" lang="ru-RU"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5" name="Рисунок 4">
            <a:extLst>
              <a:ext uri="{FF2B5EF4-FFF2-40B4-BE49-F238E27FC236}">
                <a16:creationId xmlns:a16="http://schemas.microsoft.com/office/drawing/2014/main" id="{E38B1207-AFF4-484A-8E7E-DC5EBA8E77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598" y="2764218"/>
            <a:ext cx="8894648" cy="2223662"/>
          </a:xfrm>
          <a:prstGeom prst="rect">
            <a:avLst/>
          </a:prstGeom>
        </p:spPr>
      </p:pic>
    </p:spTree>
    <p:extLst>
      <p:ext uri="{BB962C8B-B14F-4D97-AF65-F5344CB8AC3E}">
        <p14:creationId xmlns:p14="http://schemas.microsoft.com/office/powerpoint/2010/main" val="250451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8820150" cy="1152525"/>
            <a:chOff x="0" y="164"/>
            <a:chExt cx="5556" cy="726"/>
          </a:xfrm>
        </p:grpSpPr>
        <p:sp>
          <p:nvSpPr>
            <p:cNvPr id="5126"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5127"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5128"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5129"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5130"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5123" name="Rectangle 8"/>
          <p:cNvSpPr>
            <a:spLocks noGrp="1" noChangeArrowheads="1"/>
          </p:cNvSpPr>
          <p:nvPr>
            <p:ph type="title"/>
          </p:nvPr>
        </p:nvSpPr>
        <p:spPr>
          <a:xfrm>
            <a:off x="468313" y="188913"/>
            <a:ext cx="8229600" cy="561975"/>
          </a:xfrm>
        </p:spPr>
        <p:txBody>
          <a:bodyPr/>
          <a:lstStyle/>
          <a:p>
            <a:pPr eaLnBrk="1" hangingPunct="1"/>
            <a:r>
              <a:rPr lang="ru-RU" altLang="ru-RU" sz="3200"/>
              <a:t>Основные научные направления</a:t>
            </a:r>
          </a:p>
        </p:txBody>
      </p:sp>
      <p:pic>
        <p:nvPicPr>
          <p:cNvPr id="5124"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11"/>
          <p:cNvSpPr txBox="1">
            <a:spLocks noChangeArrowheads="1"/>
          </p:cNvSpPr>
          <p:nvPr/>
        </p:nvSpPr>
        <p:spPr bwMode="auto">
          <a:xfrm>
            <a:off x="468313" y="1341438"/>
            <a:ext cx="8208962"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ü"/>
            </a:pPr>
            <a:r>
              <a:rPr lang="ru-RU" altLang="ru-RU"/>
              <a:t> Математическое и компьютерное моделирование процессов естествознания  </a:t>
            </a:r>
          </a:p>
          <a:p>
            <a:pPr eaLnBrk="1" hangingPunct="1">
              <a:spcBef>
                <a:spcPct val="50000"/>
              </a:spcBef>
              <a:buFont typeface="Wingdings" panose="05000000000000000000" pitchFamily="2" charset="2"/>
              <a:buChar char="ü"/>
            </a:pPr>
            <a:r>
              <a:rPr lang="ru-RU" altLang="ru-RU"/>
              <a:t> Обратные задачи и интерпретация результатов эксперимента</a:t>
            </a:r>
          </a:p>
          <a:p>
            <a:pPr eaLnBrk="1" hangingPunct="1">
              <a:spcBef>
                <a:spcPct val="50000"/>
              </a:spcBef>
              <a:buFont typeface="Wingdings" panose="05000000000000000000" pitchFamily="2" charset="2"/>
              <a:buChar char="ü"/>
            </a:pPr>
            <a:r>
              <a:rPr lang="ru-RU" altLang="ru-RU"/>
              <a:t> Математические и компьютерные методы обработки изображений</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6509" y="260648"/>
            <a:ext cx="8617979" cy="990600"/>
          </a:xfrm>
        </p:spPr>
        <p:txBody>
          <a:bodyPr>
            <a:normAutofit/>
          </a:bodyPr>
          <a:lstStyle/>
          <a:p>
            <a:r>
              <a:rPr lang="ru-RU" sz="2800" dirty="0">
                <a:solidFill>
                  <a:schemeClr val="accent2"/>
                </a:solidFill>
                <a:latin typeface="Calibri" pitchFamily="34" charset="0"/>
              </a:rPr>
              <a:t>Пример </a:t>
            </a:r>
            <a:r>
              <a:rPr lang="en-US" sz="2800" dirty="0">
                <a:solidFill>
                  <a:schemeClr val="accent2"/>
                </a:solidFill>
                <a:latin typeface="Calibri" pitchFamily="34" charset="0"/>
              </a:rPr>
              <a:t>3</a:t>
            </a:r>
            <a:r>
              <a:rPr lang="ru-RU" sz="2800" dirty="0">
                <a:solidFill>
                  <a:schemeClr val="accent2"/>
                </a:solidFill>
                <a:latin typeface="Calibri" pitchFamily="34" charset="0"/>
              </a:rPr>
              <a:t>-</a:t>
            </a:r>
            <a:r>
              <a:rPr lang="en-US" sz="2800" dirty="0">
                <a:solidFill>
                  <a:schemeClr val="accent2"/>
                </a:solidFill>
                <a:latin typeface="Calibri" pitchFamily="34" charset="0"/>
              </a:rPr>
              <a:t>D</a:t>
            </a:r>
            <a:r>
              <a:rPr lang="ru-RU" sz="2800" dirty="0">
                <a:solidFill>
                  <a:schemeClr val="accent2"/>
                </a:solidFill>
                <a:latin typeface="Calibri" pitchFamily="34" charset="0"/>
              </a:rPr>
              <a:t> секционирования</a:t>
            </a:r>
            <a:r>
              <a:rPr lang="en-US" sz="2800" dirty="0">
                <a:solidFill>
                  <a:schemeClr val="accent2"/>
                </a:solidFill>
                <a:latin typeface="Calibri" pitchFamily="34" charset="0"/>
              </a:rPr>
              <a:t> </a:t>
            </a:r>
            <a:r>
              <a:rPr lang="ru-RU" sz="2800" dirty="0">
                <a:solidFill>
                  <a:schemeClr val="accent2"/>
                </a:solidFill>
                <a:latin typeface="Calibri" pitchFamily="34" charset="0"/>
              </a:rPr>
              <a:t>сосудов глазного дна</a:t>
            </a:r>
          </a:p>
        </p:txBody>
      </p:sp>
      <p:pic>
        <p:nvPicPr>
          <p:cNvPr id="11" name="Picture 10" descr="src1.png"/>
          <p:cNvPicPr>
            <a:picLocks noChangeAspect="1"/>
          </p:cNvPicPr>
          <p:nvPr/>
        </p:nvPicPr>
        <p:blipFill>
          <a:blip r:embed="rId3" cstate="print"/>
          <a:srcRect l="14563" t="9313" r="25391" b="10626"/>
          <a:stretch>
            <a:fillRect/>
          </a:stretch>
        </p:blipFill>
        <p:spPr>
          <a:xfrm>
            <a:off x="2621020" y="1877098"/>
            <a:ext cx="1098124" cy="1098119"/>
          </a:xfrm>
          <a:prstGeom prst="rect">
            <a:avLst/>
          </a:prstGeom>
        </p:spPr>
      </p:pic>
      <p:pic>
        <p:nvPicPr>
          <p:cNvPr id="12" name="Picture 11" descr="src2.png"/>
          <p:cNvPicPr preferRelativeResize="0">
            <a:picLocks noChangeAspect="1"/>
          </p:cNvPicPr>
          <p:nvPr/>
        </p:nvPicPr>
        <p:blipFill>
          <a:blip r:embed="rId4" cstate="print"/>
          <a:srcRect l="14563" t="11948" r="25391" b="9966"/>
          <a:stretch>
            <a:fillRect/>
          </a:stretch>
        </p:blipFill>
        <p:spPr>
          <a:xfrm>
            <a:off x="3926990" y="1901910"/>
            <a:ext cx="1089000" cy="1062118"/>
          </a:xfrm>
          <a:prstGeom prst="rect">
            <a:avLst/>
          </a:prstGeom>
        </p:spPr>
      </p:pic>
      <p:pic>
        <p:nvPicPr>
          <p:cNvPr id="13" name="Picture 12" descr="src3.png"/>
          <p:cNvPicPr preferRelativeResize="0">
            <a:picLocks noChangeAspect="1"/>
          </p:cNvPicPr>
          <p:nvPr/>
        </p:nvPicPr>
        <p:blipFill>
          <a:blip r:embed="rId5" cstate="print"/>
          <a:srcRect l="14563" t="10626" r="25391" b="10626"/>
          <a:stretch>
            <a:fillRect/>
          </a:stretch>
        </p:blipFill>
        <p:spPr>
          <a:xfrm>
            <a:off x="5199071" y="1907335"/>
            <a:ext cx="1098122" cy="1080120"/>
          </a:xfrm>
          <a:prstGeom prst="rect">
            <a:avLst/>
          </a:prstGeom>
        </p:spPr>
      </p:pic>
      <p:pic>
        <p:nvPicPr>
          <p:cNvPr id="14" name="Picture 13" descr="src4.png"/>
          <p:cNvPicPr>
            <a:picLocks noChangeAspect="1"/>
          </p:cNvPicPr>
          <p:nvPr/>
        </p:nvPicPr>
        <p:blipFill>
          <a:blip r:embed="rId6" cstate="print"/>
          <a:srcRect l="14563" t="10626" r="25391" b="10626"/>
          <a:stretch>
            <a:fillRect/>
          </a:stretch>
        </p:blipFill>
        <p:spPr>
          <a:xfrm>
            <a:off x="6444208" y="1907345"/>
            <a:ext cx="1098124" cy="1080110"/>
          </a:xfrm>
          <a:prstGeom prst="rect">
            <a:avLst/>
          </a:prstGeom>
        </p:spPr>
      </p:pic>
      <p:pic>
        <p:nvPicPr>
          <p:cNvPr id="15" name="Picture 14" descr="src5.png"/>
          <p:cNvPicPr>
            <a:picLocks noChangeAspect="1"/>
          </p:cNvPicPr>
          <p:nvPr/>
        </p:nvPicPr>
        <p:blipFill>
          <a:blip r:embed="rId7" cstate="print"/>
          <a:srcRect l="14563" t="10626" r="25391" b="10626"/>
          <a:stretch>
            <a:fillRect/>
          </a:stretch>
        </p:blipFill>
        <p:spPr>
          <a:xfrm>
            <a:off x="7655053" y="1907335"/>
            <a:ext cx="1098124" cy="1080110"/>
          </a:xfrm>
          <a:prstGeom prst="rect">
            <a:avLst/>
          </a:prstGeom>
        </p:spPr>
      </p:pic>
      <p:sp>
        <p:nvSpPr>
          <p:cNvPr id="16" name="TextBox 15"/>
          <p:cNvSpPr txBox="1"/>
          <p:nvPr/>
        </p:nvSpPr>
        <p:spPr>
          <a:xfrm>
            <a:off x="594668" y="1552600"/>
            <a:ext cx="1656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FF0000"/>
                </a:solidFill>
                <a:effectLst/>
                <a:uLnTx/>
                <a:uFillTx/>
                <a:latin typeface="Calibri" pitchFamily="34" charset="0"/>
                <a:ea typeface="+mn-ea"/>
                <a:cs typeface="+mn-cs"/>
              </a:rPr>
              <a:t>3</a:t>
            </a:r>
            <a:r>
              <a:rPr kumimoji="0" lang="en-US" sz="2000" b="0" i="0" u="none" strike="noStrike" kern="1200" cap="none" spc="0" normalizeH="0" baseline="0" noProof="0" dirty="0">
                <a:ln>
                  <a:noFill/>
                </a:ln>
                <a:solidFill>
                  <a:srgbClr val="FF0000"/>
                </a:solidFill>
                <a:effectLst/>
                <a:uLnTx/>
                <a:uFillTx/>
                <a:latin typeface="Calibri" pitchFamily="34" charset="0"/>
                <a:ea typeface="+mn-ea"/>
                <a:cs typeface="+mn-cs"/>
              </a:rPr>
              <a:t>-D </a:t>
            </a:r>
            <a:r>
              <a:rPr kumimoji="0" lang="ru-RU" sz="2000" b="0" i="0" u="none" strike="noStrike" kern="1200" cap="none" spc="0" normalizeH="0" baseline="0" noProof="0" dirty="0">
                <a:ln>
                  <a:noFill/>
                </a:ln>
                <a:solidFill>
                  <a:srgbClr val="FF0000"/>
                </a:solidFill>
                <a:effectLst/>
                <a:uLnTx/>
                <a:uFillTx/>
                <a:latin typeface="Calibri" pitchFamily="34" charset="0"/>
                <a:ea typeface="+mn-ea"/>
                <a:cs typeface="+mn-cs"/>
              </a:rPr>
              <a:t>объект</a:t>
            </a:r>
            <a:r>
              <a:rPr kumimoji="0" lang="en-US" sz="2000" b="0" i="0" u="none" strike="noStrike" kern="1200" cap="none" spc="0" normalizeH="0" baseline="0" noProof="0" dirty="0">
                <a:ln>
                  <a:noFill/>
                </a:ln>
                <a:solidFill>
                  <a:srgbClr val="FF0000"/>
                </a:solidFill>
                <a:effectLst/>
                <a:uLnTx/>
                <a:uFillTx/>
                <a:latin typeface="Calibri" pitchFamily="34" charset="0"/>
                <a:ea typeface="+mn-ea"/>
                <a:cs typeface="+mn-cs"/>
              </a:rPr>
              <a:t> </a:t>
            </a:r>
            <a:endParaRPr kumimoji="0" lang="ru-RU" sz="2000" b="0" i="0" u="none" strike="noStrike" kern="1200" cap="none" spc="0" normalizeH="0" baseline="0" noProof="0" dirty="0">
              <a:ln>
                <a:noFill/>
              </a:ln>
              <a:solidFill>
                <a:srgbClr val="FF0000"/>
              </a:solidFill>
              <a:effectLst/>
              <a:uLnTx/>
              <a:uFillTx/>
              <a:latin typeface="Calibri" pitchFamily="34" charset="0"/>
              <a:ea typeface="+mn-ea"/>
              <a:cs typeface="+mn-cs"/>
            </a:endParaRPr>
          </a:p>
        </p:txBody>
      </p:sp>
      <p:sp>
        <p:nvSpPr>
          <p:cNvPr id="17" name="TextBox 16"/>
          <p:cNvSpPr txBox="1"/>
          <p:nvPr/>
        </p:nvSpPr>
        <p:spPr>
          <a:xfrm>
            <a:off x="2543775" y="1501800"/>
            <a:ext cx="54756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Искомые слои 3</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-D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объекта</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a:t>
            </a:r>
            <a:endPar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18" name="TextBox 17"/>
          <p:cNvSpPr txBox="1"/>
          <p:nvPr/>
        </p:nvSpPr>
        <p:spPr>
          <a:xfrm>
            <a:off x="2543775" y="3067647"/>
            <a:ext cx="64087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Наблюдаемые сечения с размытыми соседними слоями</a:t>
            </a:r>
          </a:p>
        </p:txBody>
      </p:sp>
      <p:pic>
        <p:nvPicPr>
          <p:cNvPr id="19" name="Picture 18" descr="out1.png"/>
          <p:cNvPicPr>
            <a:picLocks noChangeAspect="1"/>
          </p:cNvPicPr>
          <p:nvPr/>
        </p:nvPicPr>
        <p:blipFill>
          <a:blip r:embed="rId8" cstate="print"/>
          <a:stretch>
            <a:fillRect/>
          </a:stretch>
        </p:blipFill>
        <p:spPr>
          <a:xfrm>
            <a:off x="2634545" y="3467757"/>
            <a:ext cx="1084599" cy="1080062"/>
          </a:xfrm>
          <a:prstGeom prst="rect">
            <a:avLst/>
          </a:prstGeom>
        </p:spPr>
      </p:pic>
      <p:pic>
        <p:nvPicPr>
          <p:cNvPr id="20" name="Picture 19" descr="out2.png"/>
          <p:cNvPicPr preferRelativeResize="0">
            <a:picLocks noChangeAspect="1"/>
          </p:cNvPicPr>
          <p:nvPr/>
        </p:nvPicPr>
        <p:blipFill>
          <a:blip r:embed="rId9" cstate="print"/>
          <a:stretch>
            <a:fillRect/>
          </a:stretch>
        </p:blipFill>
        <p:spPr>
          <a:xfrm>
            <a:off x="3926990" y="3457782"/>
            <a:ext cx="1091997" cy="1098122"/>
          </a:xfrm>
          <a:prstGeom prst="rect">
            <a:avLst/>
          </a:prstGeom>
        </p:spPr>
      </p:pic>
      <p:pic>
        <p:nvPicPr>
          <p:cNvPr id="22" name="Picture 21" descr="out3.png"/>
          <p:cNvPicPr preferRelativeResize="0">
            <a:picLocks noChangeAspect="1"/>
          </p:cNvPicPr>
          <p:nvPr/>
        </p:nvPicPr>
        <p:blipFill>
          <a:blip r:embed="rId10" cstate="print"/>
          <a:stretch>
            <a:fillRect/>
          </a:stretch>
        </p:blipFill>
        <p:spPr>
          <a:xfrm>
            <a:off x="5200979" y="3462919"/>
            <a:ext cx="1096214" cy="1089738"/>
          </a:xfrm>
          <a:prstGeom prst="rect">
            <a:avLst/>
          </a:prstGeom>
        </p:spPr>
      </p:pic>
      <p:pic>
        <p:nvPicPr>
          <p:cNvPr id="23" name="Picture 22" descr="out4.png"/>
          <p:cNvPicPr preferRelativeResize="0">
            <a:picLocks noChangeAspect="1"/>
          </p:cNvPicPr>
          <p:nvPr/>
        </p:nvPicPr>
        <p:blipFill>
          <a:blip r:embed="rId11" cstate="print"/>
          <a:stretch>
            <a:fillRect/>
          </a:stretch>
        </p:blipFill>
        <p:spPr>
          <a:xfrm>
            <a:off x="6444207" y="3456182"/>
            <a:ext cx="1096591" cy="1091637"/>
          </a:xfrm>
          <a:prstGeom prst="rect">
            <a:avLst/>
          </a:prstGeom>
        </p:spPr>
      </p:pic>
      <p:pic>
        <p:nvPicPr>
          <p:cNvPr id="24" name="Picture 23" descr="out5.png"/>
          <p:cNvPicPr preferRelativeResize="0">
            <a:picLocks noChangeAspect="1"/>
          </p:cNvPicPr>
          <p:nvPr/>
        </p:nvPicPr>
        <p:blipFill>
          <a:blip r:embed="rId12" cstate="print"/>
          <a:stretch>
            <a:fillRect/>
          </a:stretch>
        </p:blipFill>
        <p:spPr>
          <a:xfrm>
            <a:off x="7709427" y="3456181"/>
            <a:ext cx="1063666" cy="1064039"/>
          </a:xfrm>
          <a:prstGeom prst="rect">
            <a:avLst/>
          </a:prstGeom>
        </p:spPr>
      </p:pic>
      <p:sp>
        <p:nvSpPr>
          <p:cNvPr id="25" name="TextBox 24"/>
          <p:cNvSpPr txBox="1"/>
          <p:nvPr/>
        </p:nvSpPr>
        <p:spPr>
          <a:xfrm>
            <a:off x="2398268" y="4596447"/>
            <a:ext cx="67016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0BD0D9"/>
                </a:solidFill>
                <a:effectLst/>
                <a:uLnTx/>
                <a:uFillTx/>
                <a:latin typeface="Calibri" pitchFamily="34" charset="0"/>
                <a:ea typeface="+mn-ea"/>
                <a:cs typeface="+mn-cs"/>
              </a:rPr>
              <a:t>Решение задачи секционирования:</a:t>
            </a:r>
            <a:r>
              <a:rPr kumimoji="0" lang="en-US" sz="1800" b="0" i="0" u="none" strike="noStrike" kern="1200" cap="none" spc="0" normalizeH="0" baseline="0" noProof="0" dirty="0">
                <a:ln>
                  <a:noFill/>
                </a:ln>
                <a:solidFill>
                  <a:srgbClr val="0BD0D9"/>
                </a:solidFill>
                <a:effectLst/>
                <a:uLnTx/>
                <a:uFillTx/>
                <a:latin typeface="Calibri" pitchFamily="34" charset="0"/>
                <a:ea typeface="+mn-ea"/>
                <a:cs typeface="+mn-cs"/>
              </a:rPr>
              <a:t> </a:t>
            </a:r>
            <a:r>
              <a:rPr kumimoji="0" lang="ru-RU" sz="1800" b="0" i="0" u="none" strike="noStrike" kern="1200" cap="none" spc="0" normalizeH="0" baseline="0" noProof="0" dirty="0">
                <a:ln>
                  <a:noFill/>
                </a:ln>
                <a:solidFill>
                  <a:prstClr val="black"/>
                </a:solidFill>
                <a:effectLst/>
                <a:uLnTx/>
                <a:uFillTx/>
                <a:latin typeface="Calibri" pitchFamily="34" charset="0"/>
                <a:ea typeface="+mn-ea"/>
                <a:cs typeface="+mn-cs"/>
              </a:rPr>
              <a:t>восстановление искомых слоев, «очищенных» от размытых соседних слоев</a:t>
            </a:r>
          </a:p>
        </p:txBody>
      </p:sp>
      <p:pic>
        <p:nvPicPr>
          <p:cNvPr id="124930" name="Picture 2" descr="K:\PRESENTATION\veinssolid3.png"/>
          <p:cNvPicPr>
            <a:picLocks noChangeAspect="1" noChangeArrowheads="1"/>
          </p:cNvPicPr>
          <p:nvPr/>
        </p:nvPicPr>
        <p:blipFill>
          <a:blip r:embed="rId13" cstate="print"/>
          <a:srcRect/>
          <a:stretch>
            <a:fillRect/>
          </a:stretch>
        </p:blipFill>
        <p:spPr bwMode="auto">
          <a:xfrm>
            <a:off x="0" y="2090465"/>
            <a:ext cx="2195736" cy="1646802"/>
          </a:xfrm>
          <a:prstGeom prst="rect">
            <a:avLst/>
          </a:prstGeom>
          <a:noFill/>
        </p:spPr>
      </p:pic>
      <p:pic>
        <p:nvPicPr>
          <p:cNvPr id="21" name="Рисунок 20" descr="output_SU8pTI.gif"/>
          <p:cNvPicPr>
            <a:picLocks noChangeAspect="1"/>
          </p:cNvPicPr>
          <p:nvPr/>
        </p:nvPicPr>
        <p:blipFill>
          <a:blip r:embed="rId14" cstate="print"/>
          <a:stretch>
            <a:fillRect/>
          </a:stretch>
        </p:blipFill>
        <p:spPr>
          <a:xfrm>
            <a:off x="196590" y="3933056"/>
            <a:ext cx="2112235" cy="1584176"/>
          </a:xfrm>
          <a:prstGeom prst="rect">
            <a:avLst/>
          </a:prstGeom>
        </p:spPr>
      </p:pic>
      <p:pic>
        <p:nvPicPr>
          <p:cNvPr id="26" name="Picture 10" descr="src1.png"/>
          <p:cNvPicPr>
            <a:picLocks noChangeAspect="1"/>
          </p:cNvPicPr>
          <p:nvPr/>
        </p:nvPicPr>
        <p:blipFill>
          <a:blip r:embed="rId15" cstate="print"/>
          <a:stretch>
            <a:fillRect/>
          </a:stretch>
        </p:blipFill>
        <p:spPr>
          <a:xfrm>
            <a:off x="2644162" y="5486750"/>
            <a:ext cx="1098124" cy="1091695"/>
          </a:xfrm>
          <a:prstGeom prst="rect">
            <a:avLst/>
          </a:prstGeom>
        </p:spPr>
      </p:pic>
      <p:pic>
        <p:nvPicPr>
          <p:cNvPr id="27" name="Picture 11" descr="src2.png"/>
          <p:cNvPicPr preferRelativeResize="0">
            <a:picLocks noChangeAspect="1"/>
          </p:cNvPicPr>
          <p:nvPr/>
        </p:nvPicPr>
        <p:blipFill>
          <a:blip r:embed="rId16" cstate="print"/>
          <a:stretch>
            <a:fillRect/>
          </a:stretch>
        </p:blipFill>
        <p:spPr>
          <a:xfrm>
            <a:off x="3950624" y="5483538"/>
            <a:ext cx="1068363" cy="1062118"/>
          </a:xfrm>
          <a:prstGeom prst="rect">
            <a:avLst/>
          </a:prstGeom>
        </p:spPr>
      </p:pic>
      <p:pic>
        <p:nvPicPr>
          <p:cNvPr id="28" name="Picture 12" descr="src3.png"/>
          <p:cNvPicPr preferRelativeResize="0">
            <a:picLocks noChangeAspect="1"/>
          </p:cNvPicPr>
          <p:nvPr/>
        </p:nvPicPr>
        <p:blipFill>
          <a:blip r:embed="rId17" cstate="print"/>
          <a:stretch>
            <a:fillRect/>
          </a:stretch>
        </p:blipFill>
        <p:spPr>
          <a:xfrm>
            <a:off x="5244706" y="5483538"/>
            <a:ext cx="1081610" cy="1080120"/>
          </a:xfrm>
          <a:prstGeom prst="rect">
            <a:avLst/>
          </a:prstGeom>
        </p:spPr>
      </p:pic>
      <p:pic>
        <p:nvPicPr>
          <p:cNvPr id="29" name="Picture 13" descr="src4.png"/>
          <p:cNvPicPr>
            <a:picLocks noChangeAspect="1"/>
          </p:cNvPicPr>
          <p:nvPr/>
        </p:nvPicPr>
        <p:blipFill>
          <a:blip r:embed="rId18" cstate="print"/>
          <a:stretch>
            <a:fillRect/>
          </a:stretch>
        </p:blipFill>
        <p:spPr>
          <a:xfrm>
            <a:off x="6468847" y="5483538"/>
            <a:ext cx="1081602" cy="1080110"/>
          </a:xfrm>
          <a:prstGeom prst="rect">
            <a:avLst/>
          </a:prstGeom>
        </p:spPr>
      </p:pic>
      <p:pic>
        <p:nvPicPr>
          <p:cNvPr id="30" name="Picture 14" descr="src5.png"/>
          <p:cNvPicPr>
            <a:picLocks noChangeAspect="1"/>
          </p:cNvPicPr>
          <p:nvPr/>
        </p:nvPicPr>
        <p:blipFill>
          <a:blip r:embed="rId19" cstate="print"/>
          <a:stretch>
            <a:fillRect/>
          </a:stretch>
        </p:blipFill>
        <p:spPr>
          <a:xfrm>
            <a:off x="7694474" y="5483538"/>
            <a:ext cx="1078619" cy="1080110"/>
          </a:xfrm>
          <a:prstGeom prst="rect">
            <a:avLst/>
          </a:prstGeom>
        </p:spPr>
      </p:pic>
    </p:spTree>
    <p:extLst>
      <p:ext uri="{BB962C8B-B14F-4D97-AF65-F5344CB8AC3E}">
        <p14:creationId xmlns:p14="http://schemas.microsoft.com/office/powerpoint/2010/main" val="323312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6588125" y="1700213"/>
            <a:ext cx="2555875" cy="796925"/>
          </a:xfrm>
        </p:spPr>
        <p:txBody>
          <a:bodyPr/>
          <a:lstStyle/>
          <a:p>
            <a:r>
              <a:rPr lang="ru-RU" altLang="ru-RU" sz="2800" dirty="0"/>
              <a:t>Доплеровское исследование</a:t>
            </a: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1410493"/>
            <a:ext cx="4500562"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H:\__Учеба\__Cердце\2012\20120313\presentation\images\00_lst_00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3071813"/>
            <a:ext cx="2562225"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descr="H:\__Учеба\_Мои статьи\VCIP 2011\презентация\images\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00375"/>
            <a:ext cx="22860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Subtitle 2"/>
          <p:cNvSpPr txBox="1">
            <a:spLocks/>
          </p:cNvSpPr>
          <p:nvPr/>
        </p:nvSpPr>
        <p:spPr bwMode="auto">
          <a:xfrm>
            <a:off x="2214563" y="4500563"/>
            <a:ext cx="428625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ru-RU" altLang="ru-RU" sz="1800" dirty="0"/>
              <a:t>Скорости закодированы разными оттенками красного и синего</a:t>
            </a:r>
          </a:p>
          <a:p>
            <a:r>
              <a:rPr lang="ru-RU" altLang="ru-RU" sz="1800" dirty="0"/>
              <a:t>Красный цвет обозначает движение крови к датчику</a:t>
            </a:r>
            <a:endParaRPr lang="en-US" altLang="ru-RU" sz="1800" dirty="0"/>
          </a:p>
          <a:p>
            <a:r>
              <a:rPr lang="ru-RU" altLang="ru-RU" sz="1800" dirty="0"/>
              <a:t>Синий цвет обозначает движение крови от датчика</a:t>
            </a:r>
            <a:endParaRPr lang="en-US" altLang="ru-RU" sz="1800" dirty="0"/>
          </a:p>
          <a:p>
            <a:r>
              <a:rPr lang="ru-RU" altLang="ru-RU" sz="1800" dirty="0"/>
              <a:t>Чем ярче цвет, тем выше скорость</a:t>
            </a:r>
            <a:endParaRPr lang="ru-RU" altLang="ru-RU" sz="1800" b="1" u="sng" dirty="0"/>
          </a:p>
        </p:txBody>
      </p:sp>
      <p:cxnSp>
        <p:nvCxnSpPr>
          <p:cNvPr id="13" name="Прямая со стрелкой 12"/>
          <p:cNvCxnSpPr/>
          <p:nvPr/>
        </p:nvCxnSpPr>
        <p:spPr>
          <a:xfrm rot="16200000" flipH="1">
            <a:off x="1787525" y="2501900"/>
            <a:ext cx="925513" cy="1928813"/>
          </a:xfrm>
          <a:prstGeom prst="straightConnector1">
            <a:avLst/>
          </a:prstGeom>
          <a:ln w="1905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2538" name="TextBox 13"/>
          <p:cNvSpPr txBox="1">
            <a:spLocks noChangeArrowheads="1"/>
          </p:cNvSpPr>
          <p:nvPr/>
        </p:nvSpPr>
        <p:spPr bwMode="auto">
          <a:xfrm>
            <a:off x="0" y="-25141"/>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b="1" dirty="0"/>
              <a:t>Планируется дополнительное представление спецсеминара «Обработка изображений и компьютерное моделирование» для студентов 2 курса</a:t>
            </a:r>
            <a:r>
              <a:rPr lang="en-US" altLang="ru-RU" sz="1800" b="1" dirty="0"/>
              <a:t>.</a:t>
            </a:r>
          </a:p>
          <a:p>
            <a:pPr algn="ctr">
              <a:spcBef>
                <a:spcPct val="0"/>
              </a:spcBef>
              <a:buFontTx/>
              <a:buNone/>
            </a:pPr>
            <a:r>
              <a:rPr lang="ru-RU" altLang="ru-RU" sz="1800" b="1" dirty="0"/>
              <a:t>e-</a:t>
            </a:r>
            <a:r>
              <a:rPr lang="ru-RU" altLang="ru-RU" sz="1800" b="1" dirty="0" err="1"/>
              <a:t>mail</a:t>
            </a:r>
            <a:r>
              <a:rPr lang="ru-RU" altLang="ru-RU" sz="1800" b="1" dirty="0"/>
              <a:t> для желающих получить информацию о встрече - </a:t>
            </a:r>
            <a:r>
              <a:rPr lang="en-US" altLang="ru-RU" sz="1800" b="1" dirty="0"/>
              <a:t>as</a:t>
            </a:r>
            <a:r>
              <a:rPr lang="ru-RU" altLang="ru-RU" sz="1800" b="1" dirty="0" err="1"/>
              <a:t>kryl</a:t>
            </a:r>
            <a:r>
              <a:rPr lang="en-US" altLang="ru-RU" sz="1800" b="1" dirty="0" err="1"/>
              <a:t>ov</a:t>
            </a:r>
            <a:r>
              <a:rPr lang="ru-RU" altLang="ru-RU" sz="1800" b="1" dirty="0"/>
              <a:t>@cs.msu.ru</a:t>
            </a:r>
            <a:endParaRPr lang="ru-RU" altLang="ru-RU" sz="1800" b="1" u="sng"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a:xfrm>
            <a:off x="457200" y="71438"/>
            <a:ext cx="8229600" cy="796925"/>
          </a:xfrm>
        </p:spPr>
        <p:txBody>
          <a:bodyPr/>
          <a:lstStyle/>
          <a:p>
            <a:r>
              <a:rPr lang="ru-RU" altLang="ru-RU"/>
              <a:t>Методы повышения качества</a:t>
            </a:r>
          </a:p>
        </p:txBody>
      </p:sp>
      <p:pic>
        <p:nvPicPr>
          <p:cNvPr id="23555" name="Picture 5" descr="H:\__НАУКА\_Мои статьи\2014 ICSP\presentation\images\im_009-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1301750"/>
            <a:ext cx="3643313"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H:\__НАУКА\_Мои статьи\2014 ICSP\presentation\images\im_00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1301750"/>
            <a:ext cx="3643312"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438" y="4714875"/>
            <a:ext cx="220345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H:\__Учеба\_Мои статьи\VCIP 2011\презентация\images\001.png"/>
          <p:cNvPicPr>
            <a:picLocks noChangeAspect="1" noChangeArrowheads="1"/>
          </p:cNvPicPr>
          <p:nvPr/>
        </p:nvPicPr>
        <p:blipFill>
          <a:blip r:embed="rId6"/>
          <a:srcRect/>
          <a:stretch>
            <a:fillRect/>
          </a:stretch>
        </p:blipFill>
        <p:spPr bwMode="auto">
          <a:xfrm>
            <a:off x="273050" y="4286250"/>
            <a:ext cx="1727200" cy="1057275"/>
          </a:xfrm>
          <a:prstGeom prst="rect">
            <a:avLst/>
          </a:prstGeom>
          <a:noFill/>
          <a:ln w="9525">
            <a:noFill/>
            <a:miter lim="800000"/>
            <a:headEnd/>
            <a:tailEnd/>
          </a:ln>
          <a:effectLst>
            <a:outerShdw blurRad="88900" dist="63500" dir="2700000" algn="tl" rotWithShape="0">
              <a:prstClr val="black">
                <a:alpha val="73000"/>
              </a:prstClr>
            </a:outerShdw>
          </a:effectLst>
        </p:spPr>
      </p:pic>
      <p:sp>
        <p:nvSpPr>
          <p:cNvPr id="23559" name="TextBox 25"/>
          <p:cNvSpPr txBox="1">
            <a:spLocks noChangeArrowheads="1"/>
          </p:cNvSpPr>
          <p:nvPr/>
        </p:nvSpPr>
        <p:spPr bwMode="auto">
          <a:xfrm>
            <a:off x="142875" y="3786188"/>
            <a:ext cx="2740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ru-RU" altLang="ru-RU" sz="2000"/>
              <a:t>Заворачивание фазы</a:t>
            </a:r>
          </a:p>
        </p:txBody>
      </p:sp>
      <p:sp>
        <p:nvSpPr>
          <p:cNvPr id="23560" name="TextBox 26"/>
          <p:cNvSpPr txBox="1">
            <a:spLocks noChangeArrowheads="1"/>
          </p:cNvSpPr>
          <p:nvPr/>
        </p:nvSpPr>
        <p:spPr bwMode="auto">
          <a:xfrm>
            <a:off x="5786438" y="4929188"/>
            <a:ext cx="335756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ru-RU" altLang="ru-RU" sz="1800"/>
              <a:t>Методы, использованные при восстановлении фазы сигнала</a:t>
            </a:r>
            <a:r>
              <a:rPr lang="en-US" altLang="ru-RU" sz="1800"/>
              <a:t>:</a:t>
            </a:r>
            <a:endParaRPr lang="ru-RU" altLang="ru-RU" sz="1800"/>
          </a:p>
          <a:p>
            <a:pPr>
              <a:spcBef>
                <a:spcPct val="0"/>
              </a:spcBef>
            </a:pPr>
            <a:r>
              <a:rPr lang="ru-RU" altLang="ru-RU" sz="1800"/>
              <a:t> регуляризирующий метод</a:t>
            </a:r>
            <a:endParaRPr lang="en-US" altLang="ru-RU" sz="1800"/>
          </a:p>
          <a:p>
            <a:pPr>
              <a:spcBef>
                <a:spcPct val="0"/>
              </a:spcBef>
            </a:pPr>
            <a:r>
              <a:rPr lang="en-US" altLang="ru-RU" sz="1800"/>
              <a:t>  </a:t>
            </a:r>
            <a:r>
              <a:rPr lang="ru-RU" altLang="ru-RU" sz="1800"/>
              <a:t>метод разреза графов</a:t>
            </a:r>
          </a:p>
        </p:txBody>
      </p:sp>
      <p:sp>
        <p:nvSpPr>
          <p:cNvPr id="28" name="Стрелка вправо 27"/>
          <p:cNvSpPr/>
          <p:nvPr/>
        </p:nvSpPr>
        <p:spPr>
          <a:xfrm>
            <a:off x="4143375" y="2373313"/>
            <a:ext cx="714375" cy="214312"/>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23562" name="TextBox 28"/>
          <p:cNvSpPr txBox="1">
            <a:spLocks noChangeArrowheads="1"/>
          </p:cNvSpPr>
          <p:nvPr/>
        </p:nvSpPr>
        <p:spPr bwMode="auto">
          <a:xfrm>
            <a:off x="785813" y="928688"/>
            <a:ext cx="7500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2000"/>
              <a:t>Фильтрация сырого сигнала доплеровского сканирования</a:t>
            </a:r>
          </a:p>
        </p:txBody>
      </p:sp>
      <p:pic>
        <p:nvPicPr>
          <p:cNvPr id="33" name="Picture 5" descr="H:\__Учеба\_Мои статьи\VCIP 2011\презентация\images\graph.png"/>
          <p:cNvPicPr>
            <a:picLocks noChangeAspect="1" noChangeArrowheads="1"/>
          </p:cNvPicPr>
          <p:nvPr/>
        </p:nvPicPr>
        <p:blipFill>
          <a:blip r:embed="rId7"/>
          <a:srcRect/>
          <a:stretch>
            <a:fillRect/>
          </a:stretch>
        </p:blipFill>
        <p:spPr bwMode="auto">
          <a:xfrm>
            <a:off x="71438" y="5119688"/>
            <a:ext cx="3286125" cy="1738312"/>
          </a:xfrm>
          <a:prstGeom prst="rect">
            <a:avLst/>
          </a:prstGeom>
          <a:ln>
            <a:noFill/>
          </a:ln>
          <a:effectLst>
            <a:outerShdw blurRad="63500" dist="50800" dir="2700000" algn="tl" rotWithShape="0">
              <a:prstClr val="black">
                <a:alpha val="73000"/>
              </a:prstClr>
            </a:outerShdw>
          </a:effectLst>
        </p:spPr>
      </p:pic>
      <p:sp>
        <p:nvSpPr>
          <p:cNvPr id="23564" name="Прямоугольник 10"/>
          <p:cNvSpPr>
            <a:spLocks noChangeArrowheads="1"/>
          </p:cNvSpPr>
          <p:nvPr/>
        </p:nvSpPr>
        <p:spPr bwMode="auto">
          <a:xfrm>
            <a:off x="3873500" y="3857625"/>
            <a:ext cx="269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ru-RU" altLang="ru-RU" sz="1800"/>
              <a:t>Формально, мы имеем:</a:t>
            </a:r>
          </a:p>
        </p:txBody>
      </p:sp>
      <p:sp>
        <p:nvSpPr>
          <p:cNvPr id="23565" name="Прямоугольник 12"/>
          <p:cNvSpPr>
            <a:spLocks noChangeArrowheads="1"/>
          </p:cNvSpPr>
          <p:nvPr/>
        </p:nvSpPr>
        <p:spPr bwMode="auto">
          <a:xfrm>
            <a:off x="2555875" y="4076700"/>
            <a:ext cx="6357938"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ru-RU" sz="2000" i="1">
                <a:latin typeface="Times New Roman" panose="02020603050405020304" pitchFamily="18" charset="0"/>
                <a:cs typeface="Times New Roman" panose="02020603050405020304" pitchFamily="18" charset="0"/>
              </a:rPr>
              <a:t>ϕ</a:t>
            </a:r>
            <a:r>
              <a:rPr lang="en-US" altLang="ru-RU" sz="1800"/>
              <a:t> </a:t>
            </a:r>
            <a:r>
              <a:rPr lang="ru-RU" altLang="ru-RU" sz="1800"/>
              <a:t>– истинная фаза скорости</a:t>
            </a:r>
            <a:r>
              <a:rPr lang="en-US" altLang="ru-RU" sz="1800"/>
              <a:t>, </a:t>
            </a:r>
            <a:r>
              <a:rPr lang="el-GR" altLang="ru-RU" sz="2000" i="1">
                <a:latin typeface="Times New Roman" panose="02020603050405020304" pitchFamily="18" charset="0"/>
                <a:cs typeface="Times New Roman" panose="02020603050405020304" pitchFamily="18" charset="0"/>
              </a:rPr>
              <a:t>ψ</a:t>
            </a:r>
            <a:r>
              <a:rPr lang="el-GR" altLang="ru-RU" sz="1800"/>
              <a:t> </a:t>
            </a:r>
            <a:r>
              <a:rPr lang="ru-RU" altLang="ru-RU" sz="1800"/>
              <a:t>- полученная по модулю</a:t>
            </a:r>
            <a:r>
              <a:rPr lang="en-US" altLang="ru-RU" sz="1800" i="1">
                <a:latin typeface="Times New Roman" panose="02020603050405020304" pitchFamily="18" charset="0"/>
                <a:cs typeface="Times New Roman" panose="02020603050405020304" pitchFamily="18" charset="0"/>
              </a:rPr>
              <a:t>2π</a:t>
            </a:r>
            <a:r>
              <a:rPr lang="en-US" altLang="ru-RU" sz="1800"/>
              <a:t> </a:t>
            </a:r>
            <a:r>
              <a:rPr lang="ru-RU" altLang="ru-RU" sz="1800"/>
              <a:t>фаза</a:t>
            </a:r>
            <a:r>
              <a:rPr lang="en-US" altLang="ru-RU" sz="1800"/>
              <a:t>, k </a:t>
            </a:r>
            <a:r>
              <a:rPr lang="ru-RU" altLang="ru-RU" sz="1800"/>
              <a:t>– некоторое целое число</a:t>
            </a:r>
          </a:p>
        </p:txBody>
      </p:sp>
      <p:sp>
        <p:nvSpPr>
          <p:cNvPr id="23566" name="TextBox 8"/>
          <p:cNvSpPr txBox="1">
            <a:spLocks noChangeArrowheads="1"/>
          </p:cNvSpPr>
          <p:nvPr/>
        </p:nvSpPr>
        <p:spPr bwMode="auto">
          <a:xfrm>
            <a:off x="6500813" y="3786188"/>
            <a:ext cx="1714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l-GR" altLang="ru-RU" sz="2400" i="1">
                <a:latin typeface="Times New Roman" panose="02020603050405020304" pitchFamily="18" charset="0"/>
                <a:cs typeface="Times New Roman" panose="02020603050405020304" pitchFamily="18" charset="0"/>
              </a:rPr>
              <a:t>ϕ</a:t>
            </a:r>
            <a:r>
              <a:rPr lang="en-US" altLang="ru-RU" sz="2400" i="1">
                <a:latin typeface="Times New Roman" panose="02020603050405020304" pitchFamily="18" charset="0"/>
                <a:cs typeface="Times New Roman" panose="02020603050405020304" pitchFamily="18" charset="0"/>
              </a:rPr>
              <a:t>=</a:t>
            </a:r>
            <a:r>
              <a:rPr lang="el-GR" altLang="ru-RU" sz="2400" i="1">
                <a:latin typeface="Times New Roman" panose="02020603050405020304" pitchFamily="18" charset="0"/>
                <a:cs typeface="Times New Roman" panose="02020603050405020304" pitchFamily="18" charset="0"/>
              </a:rPr>
              <a:t>ψ</a:t>
            </a:r>
            <a:r>
              <a:rPr lang="en-US" altLang="ru-RU" sz="2400" i="1">
                <a:latin typeface="Times New Roman" panose="02020603050405020304" pitchFamily="18" charset="0"/>
                <a:cs typeface="Times New Roman" panose="02020603050405020304" pitchFamily="18" charset="0"/>
              </a:rPr>
              <a:t>+2πk</a:t>
            </a:r>
            <a:endParaRPr lang="ru-RU" altLang="ru-RU" sz="2400" i="1">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457200" y="71438"/>
            <a:ext cx="8229600" cy="796925"/>
          </a:xfrm>
        </p:spPr>
        <p:txBody>
          <a:bodyPr/>
          <a:lstStyle/>
          <a:p>
            <a:r>
              <a:rPr lang="ru-RU" altLang="ru-RU"/>
              <a:t>Методы повышения качества</a:t>
            </a:r>
          </a:p>
        </p:txBody>
      </p:sp>
      <p:sp>
        <p:nvSpPr>
          <p:cNvPr id="24579" name="TextBox 3"/>
          <p:cNvSpPr txBox="1">
            <a:spLocks noChangeArrowheads="1"/>
          </p:cNvSpPr>
          <p:nvPr/>
        </p:nvSpPr>
        <p:spPr bwMode="auto">
          <a:xfrm>
            <a:off x="1500188" y="6488113"/>
            <a:ext cx="1785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a:t>Вектора</a:t>
            </a:r>
          </a:p>
        </p:txBody>
      </p:sp>
      <p:sp>
        <p:nvSpPr>
          <p:cNvPr id="24580" name="TextBox 4"/>
          <p:cNvSpPr txBox="1">
            <a:spLocks noChangeArrowheads="1"/>
          </p:cNvSpPr>
          <p:nvPr/>
        </p:nvSpPr>
        <p:spPr bwMode="auto">
          <a:xfrm>
            <a:off x="3643313" y="6488113"/>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a:t>Потоки</a:t>
            </a:r>
          </a:p>
        </p:txBody>
      </p:sp>
      <p:sp>
        <p:nvSpPr>
          <p:cNvPr id="24581" name="TextBox 5"/>
          <p:cNvSpPr txBox="1">
            <a:spLocks noChangeArrowheads="1"/>
          </p:cNvSpPr>
          <p:nvPr/>
        </p:nvSpPr>
        <p:spPr bwMode="auto">
          <a:xfrm>
            <a:off x="5572125" y="6488113"/>
            <a:ext cx="2000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a:t>Частицы</a:t>
            </a:r>
            <a:endParaRPr lang="en-US" altLang="ru-RU" sz="1800"/>
          </a:p>
        </p:txBody>
      </p:sp>
      <p:sp>
        <p:nvSpPr>
          <p:cNvPr id="24582" name="TextBox 2"/>
          <p:cNvSpPr txBox="1">
            <a:spLocks noChangeArrowheads="1"/>
          </p:cNvSpPr>
          <p:nvPr/>
        </p:nvSpPr>
        <p:spPr bwMode="auto">
          <a:xfrm>
            <a:off x="468313" y="3284538"/>
            <a:ext cx="242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a:t>Исходные данные</a:t>
            </a:r>
          </a:p>
        </p:txBody>
      </p:sp>
      <p:sp>
        <p:nvSpPr>
          <p:cNvPr id="24583" name="TextBox 5"/>
          <p:cNvSpPr txBox="1">
            <a:spLocks noChangeArrowheads="1"/>
          </p:cNvSpPr>
          <p:nvPr/>
        </p:nvSpPr>
        <p:spPr bwMode="auto">
          <a:xfrm>
            <a:off x="2627313" y="3284538"/>
            <a:ext cx="321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a:t>Результат</a:t>
            </a:r>
          </a:p>
        </p:txBody>
      </p:sp>
      <p:pic>
        <p:nvPicPr>
          <p:cNvPr id="24584" name="Picture 2" descr="G:\__НАУКА\слайды\10001_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08050"/>
            <a:ext cx="23114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3" descr="G:\__НАУКА\слайды\10001_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908050"/>
            <a:ext cx="27146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4" descr="G:\__НАУКА\слайды\10002_234.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85875" y="3857625"/>
            <a:ext cx="646112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2" descr="FIMH 2015 Maastrich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0875" y="765175"/>
            <a:ext cx="3249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a:xfrm>
            <a:off x="457200" y="71438"/>
            <a:ext cx="8229600" cy="796925"/>
          </a:xfrm>
        </p:spPr>
        <p:txBody>
          <a:bodyPr/>
          <a:lstStyle/>
          <a:p>
            <a:r>
              <a:rPr lang="ru-RU" altLang="ru-RU"/>
              <a:t>Построение модельной серии</a:t>
            </a:r>
          </a:p>
        </p:txBody>
      </p:sp>
      <p:pic>
        <p:nvPicPr>
          <p:cNvPr id="25603" name="Picture 2" descr="G:\__НАУКА\слайды\l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973263"/>
            <a:ext cx="357187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G:\__НАУКА\слайды\color_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2062163"/>
            <a:ext cx="2614613"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6"/>
          <p:cNvSpPr txBox="1">
            <a:spLocks noChangeArrowheads="1"/>
          </p:cNvSpPr>
          <p:nvPr/>
        </p:nvSpPr>
        <p:spPr bwMode="auto">
          <a:xfrm>
            <a:off x="250825" y="6092825"/>
            <a:ext cx="3071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a:t>Геометрия сердца пациента, полученная КТ</a:t>
            </a:r>
          </a:p>
        </p:txBody>
      </p:sp>
      <p:sp>
        <p:nvSpPr>
          <p:cNvPr id="25606" name="TextBox 7"/>
          <p:cNvSpPr txBox="1">
            <a:spLocks noChangeArrowheads="1"/>
          </p:cNvSpPr>
          <p:nvPr/>
        </p:nvSpPr>
        <p:spPr bwMode="auto">
          <a:xfrm>
            <a:off x="3571875" y="5786438"/>
            <a:ext cx="271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a:t>3Д реконструкция левого желудочка</a:t>
            </a:r>
          </a:p>
        </p:txBody>
      </p:sp>
      <p:sp>
        <p:nvSpPr>
          <p:cNvPr id="25607" name="TextBox 8"/>
          <p:cNvSpPr txBox="1">
            <a:spLocks noChangeArrowheads="1"/>
          </p:cNvSpPr>
          <p:nvPr/>
        </p:nvSpPr>
        <p:spPr bwMode="auto">
          <a:xfrm>
            <a:off x="6143625" y="5786438"/>
            <a:ext cx="300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a:t>Моделирование потоков крови в левом желудочке</a:t>
            </a:r>
          </a:p>
        </p:txBody>
      </p:sp>
      <p:pic>
        <p:nvPicPr>
          <p:cNvPr id="25608" name="Picture 2" descr="G:\__НАУКА\слайды\3dmode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4750" y="2071688"/>
            <a:ext cx="2571750" cy="358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457200" y="71438"/>
            <a:ext cx="8229600" cy="796925"/>
          </a:xfrm>
        </p:spPr>
        <p:txBody>
          <a:bodyPr/>
          <a:lstStyle/>
          <a:p>
            <a:r>
              <a:rPr lang="ru-RU" altLang="ru-RU"/>
              <a:t>Построение модельной серии</a:t>
            </a:r>
          </a:p>
        </p:txBody>
      </p:sp>
      <p:pic>
        <p:nvPicPr>
          <p:cNvPr id="26627" name="Picture 2" descr="G:\__НАУКА\слайды\pla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214438"/>
            <a:ext cx="3000375"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descr="G:\__НАУКА\слайды\v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8625" y="4176713"/>
            <a:ext cx="36306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G:\__НАУКА\слайды\v2.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1214438"/>
            <a:ext cx="3630612"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 descr="G:\__НАУКА\слайды\v3.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29188" y="4176713"/>
            <a:ext cx="3630612"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Стрелка вправо 9"/>
          <p:cNvSpPr/>
          <p:nvPr/>
        </p:nvSpPr>
        <p:spPr>
          <a:xfrm>
            <a:off x="4000500" y="2286000"/>
            <a:ext cx="642938" cy="428625"/>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1" name="Стрелка вправо 10"/>
          <p:cNvSpPr/>
          <p:nvPr/>
        </p:nvSpPr>
        <p:spPr>
          <a:xfrm rot="5400000">
            <a:off x="2987675" y="3789363"/>
            <a:ext cx="357187" cy="357188"/>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12" name="Стрелка вправо 11"/>
          <p:cNvSpPr/>
          <p:nvPr/>
        </p:nvSpPr>
        <p:spPr>
          <a:xfrm rot="5400000">
            <a:off x="5651500" y="3860800"/>
            <a:ext cx="357188" cy="357188"/>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p>
        </p:txBody>
      </p:sp>
      <p:sp>
        <p:nvSpPr>
          <p:cNvPr id="26634" name="TextBox 12"/>
          <p:cNvSpPr txBox="1">
            <a:spLocks noChangeArrowheads="1"/>
          </p:cNvSpPr>
          <p:nvPr/>
        </p:nvSpPr>
        <p:spPr bwMode="auto">
          <a:xfrm>
            <a:off x="142875" y="1000125"/>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a:t>Виртуальная плоскость</a:t>
            </a:r>
          </a:p>
        </p:txBody>
      </p:sp>
      <p:sp>
        <p:nvSpPr>
          <p:cNvPr id="26635" name="TextBox 13"/>
          <p:cNvSpPr txBox="1">
            <a:spLocks noChangeArrowheads="1"/>
          </p:cNvSpPr>
          <p:nvPr/>
        </p:nvSpPr>
        <p:spPr bwMode="auto">
          <a:xfrm>
            <a:off x="5076825" y="620713"/>
            <a:ext cx="3714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a:t>Модельные срезы, ими-тирующие реальные артефакты</a:t>
            </a:r>
          </a:p>
        </p:txBody>
      </p:sp>
      <p:sp>
        <p:nvSpPr>
          <p:cNvPr id="26636" name="TextBox 14"/>
          <p:cNvSpPr txBox="1">
            <a:spLocks noChangeArrowheads="1"/>
          </p:cNvSpPr>
          <p:nvPr/>
        </p:nvSpPr>
        <p:spPr bwMode="auto">
          <a:xfrm>
            <a:off x="323850" y="3789363"/>
            <a:ext cx="2628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a:t>Срезы без искажений</a:t>
            </a:r>
          </a:p>
        </p:txBody>
      </p:sp>
      <p:sp>
        <p:nvSpPr>
          <p:cNvPr id="26637" name="TextBox 15"/>
          <p:cNvSpPr txBox="1">
            <a:spLocks noChangeArrowheads="1"/>
          </p:cNvSpPr>
          <p:nvPr/>
        </p:nvSpPr>
        <p:spPr bwMode="auto">
          <a:xfrm>
            <a:off x="5219700" y="3789363"/>
            <a:ext cx="3714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a:t>Результат метода</a:t>
            </a:r>
          </a:p>
        </p:txBody>
      </p:sp>
      <p:sp>
        <p:nvSpPr>
          <p:cNvPr id="17" name="Равно 16"/>
          <p:cNvSpPr/>
          <p:nvPr/>
        </p:nvSpPr>
        <p:spPr>
          <a:xfrm>
            <a:off x="4143375" y="5357813"/>
            <a:ext cx="714375" cy="500062"/>
          </a:xfrm>
          <a:prstGeom prst="mathEqual">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ru-RU">
              <a:solidFill>
                <a:schemeClr val="tx1"/>
              </a:solidFill>
            </a:endParaRPr>
          </a:p>
        </p:txBody>
      </p:sp>
      <p:sp>
        <p:nvSpPr>
          <p:cNvPr id="26639" name="TextBox 17"/>
          <p:cNvSpPr txBox="1">
            <a:spLocks noChangeArrowheads="1"/>
          </p:cNvSpPr>
          <p:nvPr/>
        </p:nvSpPr>
        <p:spPr bwMode="auto">
          <a:xfrm>
            <a:off x="4214813" y="4572000"/>
            <a:ext cx="569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ru-RU" altLang="ru-RU" sz="5400"/>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50825" y="0"/>
            <a:ext cx="8713788" cy="777875"/>
          </a:xfrm>
        </p:spPr>
        <p:txBody>
          <a:bodyPr/>
          <a:lstStyle/>
          <a:p>
            <a:r>
              <a:rPr lang="ru-RU" altLang="ru-RU" sz="2400" b="1"/>
              <a:t>Повышение резкости с помощью деформации пиксельной сетки</a:t>
            </a:r>
          </a:p>
        </p:txBody>
      </p:sp>
      <p:grpSp>
        <p:nvGrpSpPr>
          <p:cNvPr id="27651" name="Group 58"/>
          <p:cNvGrpSpPr>
            <a:grpSpLocks/>
          </p:cNvGrpSpPr>
          <p:nvPr/>
        </p:nvGrpSpPr>
        <p:grpSpPr bwMode="auto">
          <a:xfrm>
            <a:off x="520700" y="966788"/>
            <a:ext cx="2376488" cy="2173287"/>
            <a:chOff x="539552" y="1329769"/>
            <a:chExt cx="5267583" cy="5267583"/>
          </a:xfrm>
        </p:grpSpPr>
        <p:pic>
          <p:nvPicPr>
            <p:cNvPr id="2787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329769"/>
              <a:ext cx="5267583" cy="526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1792230" y="1672218"/>
              <a:ext cx="0" cy="4574989"/>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877353" y="1672218"/>
              <a:ext cx="0" cy="4571140"/>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707107" y="1672218"/>
              <a:ext cx="0" cy="4571140"/>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618467" y="1672218"/>
              <a:ext cx="0" cy="4571140"/>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36862" y="1672218"/>
              <a:ext cx="0" cy="4571140"/>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448222" y="1672218"/>
              <a:ext cx="0" cy="4571140"/>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77353" y="1676067"/>
              <a:ext cx="4574386"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63278" y="2572594"/>
              <a:ext cx="4570869"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77353" y="3492210"/>
              <a:ext cx="4574386"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7353" y="4407977"/>
              <a:ext cx="4574386"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80873" y="5316049"/>
              <a:ext cx="4570867"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80873" y="6243358"/>
              <a:ext cx="4570867"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69747" y="1464439"/>
              <a:ext cx="422251" cy="41940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1581105" y="1464439"/>
              <a:ext cx="422251" cy="419407"/>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2499502" y="1437506"/>
              <a:ext cx="41873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3410859" y="1437506"/>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4325736" y="1464439"/>
              <a:ext cx="422251" cy="41940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5240614" y="1464439"/>
              <a:ext cx="422251" cy="419407"/>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666227" y="2380206"/>
              <a:ext cx="422251" cy="419407"/>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1581105" y="2353273"/>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495982" y="2353273"/>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3410859" y="2380206"/>
              <a:ext cx="422251" cy="41940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p:nvSpPr>
          <p:spPr>
            <a:xfrm>
              <a:off x="4322219" y="2353273"/>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5240614" y="2353273"/>
              <a:ext cx="418733"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666227" y="3261345"/>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1581105" y="3261345"/>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a:off x="2495982" y="3288278"/>
              <a:ext cx="422251" cy="423254"/>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3410859" y="3261345"/>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4322219" y="3261345"/>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5240614" y="3288278"/>
              <a:ext cx="418733" cy="423254"/>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666227" y="4196349"/>
              <a:ext cx="422251" cy="42710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1581105" y="4223285"/>
              <a:ext cx="422251" cy="423254"/>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2495982" y="4196349"/>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a:xfrm>
              <a:off x="3410859" y="4196349"/>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4322219" y="4223285"/>
              <a:ext cx="422251" cy="423254"/>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5240614" y="4223285"/>
              <a:ext cx="418733" cy="423254"/>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40"/>
            <p:cNvSpPr/>
            <p:nvPr/>
          </p:nvSpPr>
          <p:spPr>
            <a:xfrm>
              <a:off x="669747" y="5077488"/>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41"/>
            <p:cNvSpPr/>
            <p:nvPr/>
          </p:nvSpPr>
          <p:spPr>
            <a:xfrm>
              <a:off x="1581105" y="5104421"/>
              <a:ext cx="422251" cy="41940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42"/>
            <p:cNvSpPr/>
            <p:nvPr/>
          </p:nvSpPr>
          <p:spPr>
            <a:xfrm>
              <a:off x="2499502" y="5077488"/>
              <a:ext cx="41873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3410859" y="5077488"/>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4325736" y="5104421"/>
              <a:ext cx="422251" cy="41940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5240614" y="5104421"/>
              <a:ext cx="422251" cy="41940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666227" y="6000950"/>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Rectangle 47"/>
            <p:cNvSpPr/>
            <p:nvPr/>
          </p:nvSpPr>
          <p:spPr>
            <a:xfrm>
              <a:off x="1581105" y="6027883"/>
              <a:ext cx="422251" cy="41940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Rectangle 48"/>
            <p:cNvSpPr/>
            <p:nvPr/>
          </p:nvSpPr>
          <p:spPr>
            <a:xfrm>
              <a:off x="2495982" y="6000950"/>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3410859" y="6000950"/>
              <a:ext cx="422251" cy="41940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ectangle 50"/>
            <p:cNvSpPr/>
            <p:nvPr/>
          </p:nvSpPr>
          <p:spPr>
            <a:xfrm>
              <a:off x="4322219" y="6027883"/>
              <a:ext cx="422251" cy="41940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51"/>
            <p:cNvSpPr/>
            <p:nvPr/>
          </p:nvSpPr>
          <p:spPr>
            <a:xfrm>
              <a:off x="5240614" y="6027883"/>
              <a:ext cx="418733" cy="419407"/>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7652" name="Group 131"/>
          <p:cNvGrpSpPr>
            <a:grpSpLocks/>
          </p:cNvGrpSpPr>
          <p:nvPr/>
        </p:nvGrpSpPr>
        <p:grpSpPr bwMode="auto">
          <a:xfrm>
            <a:off x="3486150" y="1044575"/>
            <a:ext cx="2308225" cy="2093913"/>
            <a:chOff x="539552" y="1327120"/>
            <a:chExt cx="5267583" cy="5267583"/>
          </a:xfrm>
        </p:grpSpPr>
        <p:pic>
          <p:nvPicPr>
            <p:cNvPr id="27804" name="Picture 5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327120"/>
              <a:ext cx="5267583" cy="526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Straight Arrow Connector 60"/>
            <p:cNvCxnSpPr/>
            <p:nvPr/>
          </p:nvCxnSpPr>
          <p:spPr>
            <a:xfrm>
              <a:off x="1793048" y="1670571"/>
              <a:ext cx="0" cy="4572694"/>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880097" y="1666579"/>
              <a:ext cx="0" cy="4572691"/>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2709623" y="1666579"/>
              <a:ext cx="0" cy="4572691"/>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618951" y="1666579"/>
              <a:ext cx="0" cy="4572691"/>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4535526" y="1666579"/>
              <a:ext cx="0" cy="4572691"/>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5448477" y="1666579"/>
              <a:ext cx="0" cy="4572691"/>
            </a:xfrm>
            <a:prstGeom prst="straightConnector1">
              <a:avLst/>
            </a:prstGeom>
            <a:ln w="1270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80097" y="1670571"/>
              <a:ext cx="45720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61984" y="2573129"/>
              <a:ext cx="45720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80097" y="3487668"/>
              <a:ext cx="45720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880097" y="4402206"/>
              <a:ext cx="45720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80097" y="5316745"/>
              <a:ext cx="45720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80097" y="6239270"/>
              <a:ext cx="4572001"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69974" y="1458911"/>
              <a:ext cx="420247" cy="42332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Rectangle 73"/>
            <p:cNvSpPr/>
            <p:nvPr/>
          </p:nvSpPr>
          <p:spPr>
            <a:xfrm>
              <a:off x="1582925" y="1458911"/>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Rectangle 74"/>
            <p:cNvSpPr/>
            <p:nvPr/>
          </p:nvSpPr>
          <p:spPr>
            <a:xfrm>
              <a:off x="2499500" y="1434949"/>
              <a:ext cx="420247" cy="419329"/>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Rectangle 75"/>
            <p:cNvSpPr/>
            <p:nvPr/>
          </p:nvSpPr>
          <p:spPr>
            <a:xfrm>
              <a:off x="3412451" y="1434949"/>
              <a:ext cx="420247" cy="419329"/>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Rectangle 76"/>
            <p:cNvSpPr/>
            <p:nvPr/>
          </p:nvSpPr>
          <p:spPr>
            <a:xfrm>
              <a:off x="4325402" y="1458911"/>
              <a:ext cx="423869" cy="42332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Rectangle 77"/>
            <p:cNvSpPr/>
            <p:nvPr/>
          </p:nvSpPr>
          <p:spPr>
            <a:xfrm>
              <a:off x="5241975" y="1458911"/>
              <a:ext cx="423871"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Rectangle 78"/>
            <p:cNvSpPr/>
            <p:nvPr/>
          </p:nvSpPr>
          <p:spPr>
            <a:xfrm>
              <a:off x="666352" y="2377443"/>
              <a:ext cx="420247" cy="419329"/>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Rectangle 79"/>
            <p:cNvSpPr/>
            <p:nvPr/>
          </p:nvSpPr>
          <p:spPr>
            <a:xfrm>
              <a:off x="1579303" y="2349486"/>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Rectangle 80"/>
            <p:cNvSpPr/>
            <p:nvPr/>
          </p:nvSpPr>
          <p:spPr>
            <a:xfrm>
              <a:off x="2495876" y="2349486"/>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 name="Rectangle 81"/>
            <p:cNvSpPr/>
            <p:nvPr/>
          </p:nvSpPr>
          <p:spPr>
            <a:xfrm>
              <a:off x="3408827" y="2373448"/>
              <a:ext cx="423871" cy="42332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Rectangle 82"/>
            <p:cNvSpPr/>
            <p:nvPr/>
          </p:nvSpPr>
          <p:spPr>
            <a:xfrm>
              <a:off x="4325402" y="2349486"/>
              <a:ext cx="423869"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Rectangle 83"/>
            <p:cNvSpPr/>
            <p:nvPr/>
          </p:nvSpPr>
          <p:spPr>
            <a:xfrm>
              <a:off x="5238353" y="2349486"/>
              <a:ext cx="423869"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5" name="Rectangle 84"/>
            <p:cNvSpPr/>
            <p:nvPr/>
          </p:nvSpPr>
          <p:spPr>
            <a:xfrm>
              <a:off x="666352" y="3260031"/>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Rectangle 85"/>
            <p:cNvSpPr/>
            <p:nvPr/>
          </p:nvSpPr>
          <p:spPr>
            <a:xfrm>
              <a:off x="1579303" y="3260031"/>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7" name="Rectangle 86"/>
            <p:cNvSpPr/>
            <p:nvPr/>
          </p:nvSpPr>
          <p:spPr>
            <a:xfrm>
              <a:off x="2495876" y="3287988"/>
              <a:ext cx="420247" cy="41932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8" name="Rectangle 87"/>
            <p:cNvSpPr/>
            <p:nvPr/>
          </p:nvSpPr>
          <p:spPr>
            <a:xfrm>
              <a:off x="3408827" y="3260031"/>
              <a:ext cx="423871"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9" name="Rectangle 88"/>
            <p:cNvSpPr/>
            <p:nvPr/>
          </p:nvSpPr>
          <p:spPr>
            <a:xfrm>
              <a:off x="4325402" y="3260031"/>
              <a:ext cx="423869"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0" name="Rectangle 89"/>
            <p:cNvSpPr/>
            <p:nvPr/>
          </p:nvSpPr>
          <p:spPr>
            <a:xfrm>
              <a:off x="5238353" y="3287988"/>
              <a:ext cx="423869" cy="419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1" name="Rectangle 90"/>
            <p:cNvSpPr/>
            <p:nvPr/>
          </p:nvSpPr>
          <p:spPr>
            <a:xfrm>
              <a:off x="666352" y="4198532"/>
              <a:ext cx="420247" cy="419329"/>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 name="Rectangle 91"/>
            <p:cNvSpPr/>
            <p:nvPr/>
          </p:nvSpPr>
          <p:spPr>
            <a:xfrm>
              <a:off x="1579303" y="4222494"/>
              <a:ext cx="420247" cy="42332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3" name="Rectangle 92"/>
            <p:cNvSpPr/>
            <p:nvPr/>
          </p:nvSpPr>
          <p:spPr>
            <a:xfrm>
              <a:off x="2495876" y="4198532"/>
              <a:ext cx="420247" cy="419329"/>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Rectangle 93"/>
            <p:cNvSpPr/>
            <p:nvPr/>
          </p:nvSpPr>
          <p:spPr>
            <a:xfrm>
              <a:off x="3408827" y="4198532"/>
              <a:ext cx="423871" cy="419329"/>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Rectangle 94"/>
            <p:cNvSpPr/>
            <p:nvPr/>
          </p:nvSpPr>
          <p:spPr>
            <a:xfrm>
              <a:off x="4325402" y="4222494"/>
              <a:ext cx="423869"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Rectangle 95"/>
            <p:cNvSpPr/>
            <p:nvPr/>
          </p:nvSpPr>
          <p:spPr>
            <a:xfrm>
              <a:off x="5238353" y="4222494"/>
              <a:ext cx="423869" cy="42332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Rectangle 96"/>
            <p:cNvSpPr/>
            <p:nvPr/>
          </p:nvSpPr>
          <p:spPr>
            <a:xfrm>
              <a:off x="669974" y="5073133"/>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8" name="Rectangle 97"/>
            <p:cNvSpPr/>
            <p:nvPr/>
          </p:nvSpPr>
          <p:spPr>
            <a:xfrm>
              <a:off x="1582925" y="5101090"/>
              <a:ext cx="420247" cy="41932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Rectangle 98"/>
            <p:cNvSpPr/>
            <p:nvPr/>
          </p:nvSpPr>
          <p:spPr>
            <a:xfrm>
              <a:off x="2499500" y="5073133"/>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0" name="Rectangle 99"/>
            <p:cNvSpPr/>
            <p:nvPr/>
          </p:nvSpPr>
          <p:spPr>
            <a:xfrm>
              <a:off x="3412451" y="5073133"/>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1" name="Rectangle 100"/>
            <p:cNvSpPr/>
            <p:nvPr/>
          </p:nvSpPr>
          <p:spPr>
            <a:xfrm>
              <a:off x="4325402" y="5101090"/>
              <a:ext cx="423869" cy="419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 name="Rectangle 101"/>
            <p:cNvSpPr/>
            <p:nvPr/>
          </p:nvSpPr>
          <p:spPr>
            <a:xfrm>
              <a:off x="5241975" y="5101090"/>
              <a:ext cx="423871" cy="419329"/>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 name="Rectangle 102"/>
            <p:cNvSpPr/>
            <p:nvPr/>
          </p:nvSpPr>
          <p:spPr>
            <a:xfrm>
              <a:off x="666352" y="5995660"/>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4" name="Rectangle 103"/>
            <p:cNvSpPr/>
            <p:nvPr/>
          </p:nvSpPr>
          <p:spPr>
            <a:xfrm>
              <a:off x="1579303" y="6023614"/>
              <a:ext cx="420247" cy="42332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Rectangle 104"/>
            <p:cNvSpPr/>
            <p:nvPr/>
          </p:nvSpPr>
          <p:spPr>
            <a:xfrm>
              <a:off x="2495876" y="5995660"/>
              <a:ext cx="420247"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Rectangle 105"/>
            <p:cNvSpPr/>
            <p:nvPr/>
          </p:nvSpPr>
          <p:spPr>
            <a:xfrm>
              <a:off x="3408827" y="5995660"/>
              <a:ext cx="423871" cy="42332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7" name="Rectangle 106"/>
            <p:cNvSpPr/>
            <p:nvPr/>
          </p:nvSpPr>
          <p:spPr>
            <a:xfrm>
              <a:off x="4325402" y="6023614"/>
              <a:ext cx="423869" cy="42332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Rectangle 107"/>
            <p:cNvSpPr/>
            <p:nvPr/>
          </p:nvSpPr>
          <p:spPr>
            <a:xfrm>
              <a:off x="5238353" y="6023614"/>
              <a:ext cx="423869" cy="42332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9" name="Straight Arrow Connector 108"/>
            <p:cNvCxnSpPr/>
            <p:nvPr/>
          </p:nvCxnSpPr>
          <p:spPr>
            <a:xfrm>
              <a:off x="3618951" y="1670571"/>
              <a:ext cx="213748" cy="2995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2705999" y="1670571"/>
              <a:ext cx="365906" cy="435306"/>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1793048" y="1666579"/>
              <a:ext cx="630371" cy="58306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1793048" y="2573129"/>
              <a:ext cx="485458" cy="435306"/>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2709623" y="2573129"/>
              <a:ext cx="286202" cy="29552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1793048" y="3487668"/>
              <a:ext cx="315187" cy="29552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880097" y="2589103"/>
              <a:ext cx="532556" cy="52715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880097" y="4402206"/>
              <a:ext cx="405756" cy="243612"/>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880097" y="5284796"/>
              <a:ext cx="405756" cy="155750"/>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876476" y="6207321"/>
              <a:ext cx="409378" cy="79872"/>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880097" y="3487668"/>
              <a:ext cx="532556" cy="29552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flipV="1">
              <a:off x="3285651" y="3188146"/>
              <a:ext cx="333300" cy="27955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flipV="1">
              <a:off x="4296419" y="2249647"/>
              <a:ext cx="239106" cy="311502"/>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flipV="1">
              <a:off x="5252844" y="1438941"/>
              <a:ext cx="195632" cy="235625"/>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H="1" flipV="1">
              <a:off x="2278506" y="4094698"/>
              <a:ext cx="431117" cy="307507"/>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flipV="1">
              <a:off x="2278506" y="4985274"/>
              <a:ext cx="431117" cy="2995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H="1" flipV="1">
              <a:off x="5017360" y="2105877"/>
              <a:ext cx="438363" cy="455272"/>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flipV="1">
              <a:off x="4006594" y="2868656"/>
              <a:ext cx="528932" cy="60303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flipV="1">
              <a:off x="3934137" y="3783196"/>
              <a:ext cx="601388" cy="619009"/>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flipV="1">
              <a:off x="2995825" y="3954920"/>
              <a:ext cx="623125" cy="451280"/>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H="1" flipV="1">
              <a:off x="2919747" y="4917384"/>
              <a:ext cx="699203" cy="36741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H="1" flipV="1">
              <a:off x="2224165" y="6003648"/>
              <a:ext cx="481834" cy="20367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H="1" flipV="1">
              <a:off x="2756719" y="5795979"/>
              <a:ext cx="862232" cy="411341"/>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7653" name="Group 262"/>
          <p:cNvGrpSpPr>
            <a:grpSpLocks/>
          </p:cNvGrpSpPr>
          <p:nvPr/>
        </p:nvGrpSpPr>
        <p:grpSpPr bwMode="auto">
          <a:xfrm>
            <a:off x="6497638" y="984250"/>
            <a:ext cx="2359025" cy="2228850"/>
            <a:chOff x="539552" y="1256347"/>
            <a:chExt cx="5267583" cy="5341005"/>
          </a:xfrm>
        </p:grpSpPr>
        <p:pic>
          <p:nvPicPr>
            <p:cNvPr id="27674" name="Picture 13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329769"/>
              <a:ext cx="5267583" cy="526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4" name="Straight Arrow Connector 133"/>
            <p:cNvCxnSpPr/>
            <p:nvPr/>
          </p:nvCxnSpPr>
          <p:spPr>
            <a:xfrm>
              <a:off x="1790868" y="1674802"/>
              <a:ext cx="0" cy="4568767"/>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876308" y="1670999"/>
              <a:ext cx="0" cy="4568764"/>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2708974" y="1670999"/>
              <a:ext cx="0" cy="4568764"/>
            </a:xfrm>
            <a:prstGeom prst="straightConnector1">
              <a:avLst/>
            </a:prstGeom>
            <a:ln w="127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3619988" y="1670999"/>
              <a:ext cx="0" cy="4568764"/>
            </a:xfrm>
            <a:prstGeom prst="straightConnector1">
              <a:avLst/>
            </a:prstGeom>
            <a:ln w="127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a:off x="4534548" y="1670999"/>
              <a:ext cx="0" cy="4568764"/>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a:off x="5449108" y="1670999"/>
              <a:ext cx="0" cy="4568764"/>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79853" y="1674802"/>
              <a:ext cx="457280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865674" y="2572578"/>
              <a:ext cx="456925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76308" y="3493178"/>
              <a:ext cx="457280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876308" y="4406170"/>
              <a:ext cx="457280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879853" y="5315360"/>
              <a:ext cx="457280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879853" y="6239763"/>
              <a:ext cx="4572801"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876308" y="1678607"/>
              <a:ext cx="1545536" cy="57442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2400574" y="2112278"/>
              <a:ext cx="673513" cy="14075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3059909" y="1971524"/>
              <a:ext cx="772768" cy="14075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3829133" y="1678607"/>
              <a:ext cx="705415" cy="304331"/>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4502646" y="1461770"/>
              <a:ext cx="747953" cy="216837"/>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865674" y="1693824"/>
              <a:ext cx="521085" cy="142274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1390306" y="3010054"/>
              <a:ext cx="896835" cy="98907"/>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2269418" y="2873105"/>
              <a:ext cx="730230" cy="136949"/>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2992558" y="2591599"/>
              <a:ext cx="627430" cy="292917"/>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3619988" y="2294877"/>
              <a:ext cx="673513" cy="29672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4293501" y="2138906"/>
              <a:ext cx="723141" cy="15216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5016642" y="1469379"/>
              <a:ext cx="233957" cy="65811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4307681" y="1693824"/>
              <a:ext cx="198509" cy="57822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3634167" y="1982938"/>
              <a:ext cx="198509" cy="60105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3003192" y="2127495"/>
              <a:ext cx="70896" cy="74941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269418" y="2272052"/>
              <a:ext cx="131157" cy="74941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372580" y="3120373"/>
              <a:ext cx="14179" cy="654311"/>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a:off x="1283961" y="3748056"/>
              <a:ext cx="106344" cy="89777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1276872" y="4645832"/>
              <a:ext cx="0" cy="79506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a:off x="1252057" y="5440895"/>
              <a:ext cx="31904" cy="84451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1252057" y="6251177"/>
              <a:ext cx="538811" cy="3423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1783778" y="5315360"/>
              <a:ext cx="0" cy="92440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1283961" y="5326771"/>
              <a:ext cx="506906" cy="91299"/>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1783778" y="4409976"/>
              <a:ext cx="10636" cy="901579"/>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1276872" y="4406170"/>
              <a:ext cx="517542" cy="23966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1783778" y="3789901"/>
              <a:ext cx="322579" cy="62387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flipV="1">
              <a:off x="1386760" y="3789901"/>
              <a:ext cx="716051" cy="760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a:off x="2092177" y="3021465"/>
              <a:ext cx="177240" cy="77604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2088631" y="3496983"/>
              <a:ext cx="616796" cy="3005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2691249" y="2884517"/>
              <a:ext cx="301310" cy="60866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3308045" y="2580186"/>
              <a:ext cx="340301" cy="6429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2708974" y="3230694"/>
              <a:ext cx="602617" cy="26248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3315135" y="2903538"/>
              <a:ext cx="691238" cy="33476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flipV="1">
              <a:off x="4024096" y="2884517"/>
              <a:ext cx="1410833" cy="61627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4024096" y="2321505"/>
              <a:ext cx="269405" cy="56301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5002463" y="2138906"/>
              <a:ext cx="446646" cy="141133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a:off x="2276507" y="3493178"/>
              <a:ext cx="450189" cy="62007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1783778" y="4113253"/>
              <a:ext cx="492729" cy="32715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a:off x="2276507" y="3953480"/>
              <a:ext cx="723141" cy="17879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2992558" y="3797509"/>
              <a:ext cx="964187" cy="155971"/>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3956746" y="3797509"/>
              <a:ext cx="1495908" cy="61627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3049275" y="3287755"/>
              <a:ext cx="258770" cy="661919"/>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3949656" y="2941580"/>
              <a:ext cx="74440" cy="83691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5452654" y="3493178"/>
              <a:ext cx="0" cy="277321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4534548" y="6228352"/>
              <a:ext cx="918106" cy="760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a:off x="4506190" y="5303946"/>
              <a:ext cx="918106" cy="760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4527459" y="5307752"/>
              <a:ext cx="0" cy="94342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1780234" y="4992007"/>
              <a:ext cx="496273" cy="323353"/>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2280051" y="4912122"/>
              <a:ext cx="641611" cy="79886"/>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flipV="1">
              <a:off x="2889758" y="4919730"/>
              <a:ext cx="1616432" cy="38802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287141" y="4132273"/>
              <a:ext cx="21269" cy="859734"/>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a:off x="2896847" y="3972499"/>
              <a:ext cx="177240" cy="916798"/>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3935477" y="3801314"/>
              <a:ext cx="570713" cy="1491221"/>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1758966" y="6003907"/>
              <a:ext cx="485637" cy="24727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a:off x="2237513" y="5806092"/>
              <a:ext cx="549446" cy="213032"/>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flipV="1">
              <a:off x="2783414" y="5809897"/>
              <a:ext cx="1744045" cy="44128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2269418" y="4992007"/>
              <a:ext cx="38992" cy="101570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667165" y="1461770"/>
              <a:ext cx="421831" cy="42226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4" name="Rectangle 203"/>
            <p:cNvSpPr/>
            <p:nvPr/>
          </p:nvSpPr>
          <p:spPr>
            <a:xfrm>
              <a:off x="2847220" y="1899247"/>
              <a:ext cx="425377" cy="422258"/>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 name="Rectangle 204"/>
            <p:cNvSpPr/>
            <p:nvPr/>
          </p:nvSpPr>
          <p:spPr>
            <a:xfrm>
              <a:off x="3619988" y="1750884"/>
              <a:ext cx="421833" cy="422260"/>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6" name="Rectangle 205"/>
            <p:cNvSpPr/>
            <p:nvPr/>
          </p:nvSpPr>
          <p:spPr>
            <a:xfrm>
              <a:off x="4328949" y="1461770"/>
              <a:ext cx="418287" cy="422260"/>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7" name="Rectangle 206"/>
            <p:cNvSpPr/>
            <p:nvPr/>
          </p:nvSpPr>
          <p:spPr>
            <a:xfrm>
              <a:off x="5013098" y="1256347"/>
              <a:ext cx="421831" cy="422260"/>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8" name="Rectangle 207"/>
            <p:cNvSpPr/>
            <p:nvPr/>
          </p:nvSpPr>
          <p:spPr>
            <a:xfrm>
              <a:off x="1174071" y="2865497"/>
              <a:ext cx="425377" cy="422258"/>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9" name="Rectangle 208"/>
            <p:cNvSpPr/>
            <p:nvPr/>
          </p:nvSpPr>
          <p:spPr>
            <a:xfrm>
              <a:off x="2035460" y="2770393"/>
              <a:ext cx="421831" cy="4184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0" name="Rectangle 209"/>
            <p:cNvSpPr/>
            <p:nvPr/>
          </p:nvSpPr>
          <p:spPr>
            <a:xfrm>
              <a:off x="2758601" y="2644857"/>
              <a:ext cx="418287" cy="4184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1" name="Rectangle 210"/>
            <p:cNvSpPr/>
            <p:nvPr/>
          </p:nvSpPr>
          <p:spPr>
            <a:xfrm>
              <a:off x="3410846" y="2378568"/>
              <a:ext cx="418287" cy="42225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2" name="Rectangle 211"/>
            <p:cNvSpPr/>
            <p:nvPr/>
          </p:nvSpPr>
          <p:spPr>
            <a:xfrm>
              <a:off x="4084359" y="2085648"/>
              <a:ext cx="421831" cy="422260"/>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3" name="Rectangle 212"/>
            <p:cNvSpPr/>
            <p:nvPr/>
          </p:nvSpPr>
          <p:spPr>
            <a:xfrm>
              <a:off x="4803954" y="1929680"/>
              <a:ext cx="421833" cy="422258"/>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4" name="Rectangle 213"/>
            <p:cNvSpPr/>
            <p:nvPr/>
          </p:nvSpPr>
          <p:spPr>
            <a:xfrm>
              <a:off x="1170528" y="3569261"/>
              <a:ext cx="421831" cy="4184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5" name="Rectangle 214"/>
            <p:cNvSpPr/>
            <p:nvPr/>
          </p:nvSpPr>
          <p:spPr>
            <a:xfrm>
              <a:off x="1868853" y="3550241"/>
              <a:ext cx="418287" cy="422258"/>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6" name="Rectangle 215"/>
            <p:cNvSpPr/>
            <p:nvPr/>
          </p:nvSpPr>
          <p:spPr>
            <a:xfrm>
              <a:off x="2496285" y="3287755"/>
              <a:ext cx="421831" cy="422260"/>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7" name="Rectangle 216"/>
            <p:cNvSpPr/>
            <p:nvPr/>
          </p:nvSpPr>
          <p:spPr>
            <a:xfrm>
              <a:off x="3074088" y="3010054"/>
              <a:ext cx="425377"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8" name="Rectangle 217"/>
            <p:cNvSpPr/>
            <p:nvPr/>
          </p:nvSpPr>
          <p:spPr>
            <a:xfrm>
              <a:off x="3797228" y="2698115"/>
              <a:ext cx="421833" cy="4184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9" name="Rectangle 218"/>
            <p:cNvSpPr/>
            <p:nvPr/>
          </p:nvSpPr>
          <p:spPr>
            <a:xfrm>
              <a:off x="5236420" y="3287755"/>
              <a:ext cx="425377" cy="422260"/>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0" name="Rectangle 219"/>
            <p:cNvSpPr/>
            <p:nvPr/>
          </p:nvSpPr>
          <p:spPr>
            <a:xfrm>
              <a:off x="1039369" y="4394759"/>
              <a:ext cx="421833"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1" name="Rectangle 220"/>
            <p:cNvSpPr/>
            <p:nvPr/>
          </p:nvSpPr>
          <p:spPr>
            <a:xfrm>
              <a:off x="1578179" y="4223572"/>
              <a:ext cx="425377" cy="422260"/>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2" name="Rectangle 221"/>
            <p:cNvSpPr/>
            <p:nvPr/>
          </p:nvSpPr>
          <p:spPr>
            <a:xfrm>
              <a:off x="2074452" y="3900222"/>
              <a:ext cx="425377"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3" name="Rectangle 222"/>
            <p:cNvSpPr/>
            <p:nvPr/>
          </p:nvSpPr>
          <p:spPr>
            <a:xfrm>
              <a:off x="2786960" y="3774684"/>
              <a:ext cx="425377"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4" name="Rectangle 223"/>
            <p:cNvSpPr/>
            <p:nvPr/>
          </p:nvSpPr>
          <p:spPr>
            <a:xfrm>
              <a:off x="3736968" y="3611108"/>
              <a:ext cx="425377" cy="4184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5" name="Rectangle 224"/>
            <p:cNvSpPr/>
            <p:nvPr/>
          </p:nvSpPr>
          <p:spPr>
            <a:xfrm>
              <a:off x="5236420" y="4227377"/>
              <a:ext cx="425377" cy="418455"/>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6" name="Rectangle 225"/>
            <p:cNvSpPr/>
            <p:nvPr/>
          </p:nvSpPr>
          <p:spPr>
            <a:xfrm>
              <a:off x="1074817" y="5205039"/>
              <a:ext cx="421833"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7" name="Rectangle 226"/>
            <p:cNvSpPr/>
            <p:nvPr/>
          </p:nvSpPr>
          <p:spPr>
            <a:xfrm>
              <a:off x="1581725" y="5102328"/>
              <a:ext cx="425377" cy="42225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8" name="Rectangle 227"/>
            <p:cNvSpPr/>
            <p:nvPr/>
          </p:nvSpPr>
          <p:spPr>
            <a:xfrm>
              <a:off x="2106357" y="4778976"/>
              <a:ext cx="421831"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9" name="Rectangle 228"/>
            <p:cNvSpPr/>
            <p:nvPr/>
          </p:nvSpPr>
          <p:spPr>
            <a:xfrm>
              <a:off x="4328949" y="5102328"/>
              <a:ext cx="418287" cy="422258"/>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0" name="Rectangle 229"/>
            <p:cNvSpPr/>
            <p:nvPr/>
          </p:nvSpPr>
          <p:spPr>
            <a:xfrm>
              <a:off x="5239966" y="5102328"/>
              <a:ext cx="421831" cy="422258"/>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1" name="Rectangle 230"/>
            <p:cNvSpPr/>
            <p:nvPr/>
          </p:nvSpPr>
          <p:spPr>
            <a:xfrm>
              <a:off x="993287" y="6038145"/>
              <a:ext cx="421831" cy="418455"/>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2" name="Rectangle 231"/>
            <p:cNvSpPr/>
            <p:nvPr/>
          </p:nvSpPr>
          <p:spPr>
            <a:xfrm>
              <a:off x="1578179" y="6022929"/>
              <a:ext cx="425377" cy="42606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3" name="Rectangle 232"/>
            <p:cNvSpPr/>
            <p:nvPr/>
          </p:nvSpPr>
          <p:spPr>
            <a:xfrm>
              <a:off x="2014192" y="5806092"/>
              <a:ext cx="421831" cy="422260"/>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4" name="Rectangle 233"/>
            <p:cNvSpPr/>
            <p:nvPr/>
          </p:nvSpPr>
          <p:spPr>
            <a:xfrm>
              <a:off x="4325406" y="6022929"/>
              <a:ext cx="421831" cy="42606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5" name="Rectangle 234"/>
            <p:cNvSpPr/>
            <p:nvPr/>
          </p:nvSpPr>
          <p:spPr>
            <a:xfrm>
              <a:off x="5236420" y="6022929"/>
              <a:ext cx="425377" cy="42606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6" name="Rectangle 235"/>
            <p:cNvSpPr/>
            <p:nvPr/>
          </p:nvSpPr>
          <p:spPr>
            <a:xfrm>
              <a:off x="2212701" y="2043804"/>
              <a:ext cx="421831" cy="422258"/>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37" name="Straight Connector 236"/>
            <p:cNvCxnSpPr/>
            <p:nvPr/>
          </p:nvCxnSpPr>
          <p:spPr>
            <a:xfrm flipH="1">
              <a:off x="2801139" y="4927338"/>
              <a:ext cx="85075" cy="874951"/>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8" name="Rectangle 237"/>
            <p:cNvSpPr/>
            <p:nvPr/>
          </p:nvSpPr>
          <p:spPr>
            <a:xfrm>
              <a:off x="2740876" y="4718110"/>
              <a:ext cx="425377" cy="422260"/>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9" name="Rectangle 238"/>
            <p:cNvSpPr/>
            <p:nvPr/>
          </p:nvSpPr>
          <p:spPr>
            <a:xfrm>
              <a:off x="2574271" y="5593060"/>
              <a:ext cx="425377" cy="426063"/>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40" name="Straight Arrow Connector 239"/>
            <p:cNvCxnSpPr/>
            <p:nvPr/>
          </p:nvCxnSpPr>
          <p:spPr>
            <a:xfrm>
              <a:off x="3619988" y="1674802"/>
              <a:ext cx="212688" cy="2967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a:off x="2705428" y="1674802"/>
              <a:ext cx="368660" cy="437477"/>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p:nvPr/>
          </p:nvCxnSpPr>
          <p:spPr>
            <a:xfrm>
              <a:off x="1790868" y="2572578"/>
              <a:ext cx="485640" cy="437477"/>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a:off x="2708974" y="2572578"/>
              <a:ext cx="290674" cy="30052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a:off x="1790868" y="3493178"/>
              <a:ext cx="315489" cy="2967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a:off x="879853" y="2591599"/>
              <a:ext cx="535265" cy="524971"/>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a:off x="876308" y="4406170"/>
              <a:ext cx="407654" cy="239662"/>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a:off x="879853" y="5288730"/>
              <a:ext cx="404108" cy="152165"/>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a:off x="876308" y="6209330"/>
              <a:ext cx="407654" cy="7608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a:off x="879853" y="3493178"/>
              <a:ext cx="535265" cy="2967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p:nvPr/>
          </p:nvCxnSpPr>
          <p:spPr>
            <a:xfrm flipH="1" flipV="1">
              <a:off x="3286776" y="3188847"/>
              <a:ext cx="333212" cy="285311"/>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p:nvPr/>
          </p:nvCxnSpPr>
          <p:spPr>
            <a:xfrm flipH="1" flipV="1">
              <a:off x="4293501" y="2253030"/>
              <a:ext cx="241047" cy="308136"/>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2" name="Straight Arrow Connector 251"/>
            <p:cNvCxnSpPr/>
            <p:nvPr/>
          </p:nvCxnSpPr>
          <p:spPr>
            <a:xfrm flipH="1" flipV="1">
              <a:off x="5250599" y="1442751"/>
              <a:ext cx="194965" cy="235856"/>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3" name="Straight Arrow Connector 252"/>
            <p:cNvCxnSpPr/>
            <p:nvPr/>
          </p:nvCxnSpPr>
          <p:spPr>
            <a:xfrm flipH="1" flipV="1">
              <a:off x="2276507" y="4098037"/>
              <a:ext cx="432466" cy="308134"/>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p:nvPr/>
          </p:nvCxnSpPr>
          <p:spPr>
            <a:xfrm flipH="1" flipV="1">
              <a:off x="2276507" y="4992007"/>
              <a:ext cx="432466" cy="2967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p:nvPr/>
          </p:nvCxnSpPr>
          <p:spPr>
            <a:xfrm flipH="1" flipV="1">
              <a:off x="2223334" y="6003907"/>
              <a:ext cx="482094" cy="20542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p:nvPr/>
          </p:nvCxnSpPr>
          <p:spPr>
            <a:xfrm flipH="1" flipV="1">
              <a:off x="5016642" y="2112278"/>
              <a:ext cx="436012" cy="448888"/>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p:nvPr/>
          </p:nvCxnSpPr>
          <p:spPr>
            <a:xfrm flipH="1" flipV="1">
              <a:off x="4006373" y="2873105"/>
              <a:ext cx="528175" cy="601053"/>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p:nvPr/>
          </p:nvCxnSpPr>
          <p:spPr>
            <a:xfrm flipH="1" flipV="1">
              <a:off x="3935477" y="3789901"/>
              <a:ext cx="599071" cy="616270"/>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flipH="1" flipV="1">
              <a:off x="2999648" y="3953480"/>
              <a:ext cx="620340" cy="456496"/>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p:nvPr/>
          </p:nvCxnSpPr>
          <p:spPr>
            <a:xfrm flipH="1" flipV="1">
              <a:off x="2921662" y="4919730"/>
              <a:ext cx="698326" cy="369000"/>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p:nvPr/>
          </p:nvCxnSpPr>
          <p:spPr>
            <a:xfrm flipH="1" flipV="1">
              <a:off x="2758601" y="5798484"/>
              <a:ext cx="861387" cy="410847"/>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2" name="Straight Arrow Connector 261"/>
            <p:cNvCxnSpPr/>
            <p:nvPr/>
          </p:nvCxnSpPr>
          <p:spPr>
            <a:xfrm>
              <a:off x="1790868" y="1670999"/>
              <a:ext cx="630976" cy="582031"/>
            </a:xfrm>
            <a:prstGeom prst="straightConnector1">
              <a:avLst/>
            </a:prstGeom>
            <a:ln w="28575">
              <a:solidFill>
                <a:schemeClr val="accent6">
                  <a:lumMod val="75000"/>
                </a:schemeClr>
              </a:solidFill>
              <a:headEnd type="oval" w="med" len="med"/>
              <a:tailEnd type="triangle" w="med" len="med"/>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7654" name="TextBox 263"/>
          <p:cNvSpPr txBox="1">
            <a:spLocks noChangeArrowheads="1"/>
          </p:cNvSpPr>
          <p:nvPr/>
        </p:nvSpPr>
        <p:spPr bwMode="auto">
          <a:xfrm>
            <a:off x="539750" y="3213100"/>
            <a:ext cx="266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600"/>
              <a:t>Исходное изображение</a:t>
            </a:r>
          </a:p>
          <a:p>
            <a:pPr>
              <a:spcBef>
                <a:spcPct val="0"/>
              </a:spcBef>
              <a:buFontTx/>
              <a:buNone/>
            </a:pPr>
            <a:r>
              <a:rPr lang="ru-RU" altLang="ru-RU" sz="1600"/>
              <a:t>      пиксели контура</a:t>
            </a:r>
            <a:br>
              <a:rPr lang="ru-RU" altLang="ru-RU" sz="1600"/>
            </a:br>
            <a:endParaRPr lang="ru-RU" altLang="ru-RU" sz="300"/>
          </a:p>
          <a:p>
            <a:pPr>
              <a:spcBef>
                <a:spcPct val="0"/>
              </a:spcBef>
              <a:buFontTx/>
              <a:buNone/>
            </a:pPr>
            <a:r>
              <a:rPr lang="ru-RU" altLang="ru-RU" sz="1600"/>
              <a:t>      сдвигаемые пиксели</a:t>
            </a:r>
            <a:br>
              <a:rPr lang="ru-RU" altLang="ru-RU" sz="1600"/>
            </a:br>
            <a:endParaRPr lang="ru-RU" altLang="ru-RU" sz="300"/>
          </a:p>
          <a:p>
            <a:pPr>
              <a:spcBef>
                <a:spcPct val="0"/>
              </a:spcBef>
              <a:buFontTx/>
              <a:buNone/>
            </a:pPr>
            <a:r>
              <a:rPr lang="ru-RU" altLang="ru-RU" sz="1600"/>
              <a:t>      неподвижные пиксели</a:t>
            </a:r>
          </a:p>
        </p:txBody>
      </p:sp>
      <p:sp>
        <p:nvSpPr>
          <p:cNvPr id="265" name="Rectangle 264"/>
          <p:cNvSpPr/>
          <p:nvPr/>
        </p:nvSpPr>
        <p:spPr>
          <a:xfrm>
            <a:off x="611188" y="3573463"/>
            <a:ext cx="209550" cy="21113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7" name="Rectangle 266"/>
          <p:cNvSpPr/>
          <p:nvPr/>
        </p:nvSpPr>
        <p:spPr>
          <a:xfrm>
            <a:off x="611188" y="3860800"/>
            <a:ext cx="217487" cy="217488"/>
          </a:xfrm>
          <a:prstGeom prst="rect">
            <a:avLst/>
          </a:prstGeom>
          <a:solidFill>
            <a:schemeClr val="bg1">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8" name="Rectangle 267"/>
          <p:cNvSpPr/>
          <p:nvPr/>
        </p:nvSpPr>
        <p:spPr>
          <a:xfrm>
            <a:off x="611188" y="4149725"/>
            <a:ext cx="209550" cy="209550"/>
          </a:xfrm>
          <a:prstGeom prst="rect">
            <a:avLst/>
          </a:prstGeom>
          <a:solidFill>
            <a:schemeClr val="tx1">
              <a:lumMod val="85000"/>
              <a:lumOff val="15000"/>
            </a:schemeClr>
          </a:solidFill>
          <a:ln>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658" name="TextBox 268"/>
          <p:cNvSpPr txBox="1">
            <a:spLocks noChangeArrowheads="1"/>
          </p:cNvSpPr>
          <p:nvPr/>
        </p:nvSpPr>
        <p:spPr bwMode="auto">
          <a:xfrm>
            <a:off x="3348038" y="3429000"/>
            <a:ext cx="25193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600"/>
              <a:t>Вычисленные вектора смещения пикселей</a:t>
            </a:r>
          </a:p>
        </p:txBody>
      </p:sp>
      <p:sp>
        <p:nvSpPr>
          <p:cNvPr id="27659" name="TextBox 269"/>
          <p:cNvSpPr txBox="1">
            <a:spLocks noChangeArrowheads="1"/>
          </p:cNvSpPr>
          <p:nvPr/>
        </p:nvSpPr>
        <p:spPr bwMode="auto">
          <a:xfrm>
            <a:off x="6156325" y="3429000"/>
            <a:ext cx="2520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600"/>
              <a:t>Результат</a:t>
            </a:r>
          </a:p>
        </p:txBody>
      </p:sp>
      <p:pic>
        <p:nvPicPr>
          <p:cNvPr id="291" name="Picture 29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4437063"/>
            <a:ext cx="1800225"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9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39975" y="4437063"/>
            <a:ext cx="1798638"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 name="Right Arrow 292"/>
          <p:cNvSpPr/>
          <p:nvPr/>
        </p:nvSpPr>
        <p:spPr>
          <a:xfrm>
            <a:off x="2052638" y="5376863"/>
            <a:ext cx="234950" cy="2159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295" name="Straight Connector 294"/>
          <p:cNvCxnSpPr/>
          <p:nvPr/>
        </p:nvCxnSpPr>
        <p:spPr>
          <a:xfrm>
            <a:off x="2771775" y="5949950"/>
            <a:ext cx="1050925"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3059113" y="5949950"/>
            <a:ext cx="42703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flipV="1">
            <a:off x="2771775" y="6021388"/>
            <a:ext cx="125413" cy="2667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666" name="TextBox 302"/>
          <p:cNvSpPr txBox="1">
            <a:spLocks noChangeArrowheads="1"/>
          </p:cNvSpPr>
          <p:nvPr/>
        </p:nvSpPr>
        <p:spPr bwMode="auto">
          <a:xfrm>
            <a:off x="3276600" y="6237288"/>
            <a:ext cx="1247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600"/>
              <a:t>сгущение</a:t>
            </a:r>
          </a:p>
        </p:txBody>
      </p:sp>
      <p:sp>
        <p:nvSpPr>
          <p:cNvPr id="27667" name="TextBox 303"/>
          <p:cNvSpPr txBox="1">
            <a:spLocks noChangeArrowheads="1"/>
          </p:cNvSpPr>
          <p:nvPr/>
        </p:nvSpPr>
        <p:spPr bwMode="auto">
          <a:xfrm>
            <a:off x="1908175" y="6237288"/>
            <a:ext cx="1370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600"/>
              <a:t>разрежение</a:t>
            </a:r>
          </a:p>
        </p:txBody>
      </p:sp>
      <p:cxnSp>
        <p:nvCxnSpPr>
          <p:cNvPr id="306" name="Straight Arrow Connector 305"/>
          <p:cNvCxnSpPr/>
          <p:nvPr/>
        </p:nvCxnSpPr>
        <p:spPr>
          <a:xfrm flipH="1" flipV="1">
            <a:off x="3276600" y="6021388"/>
            <a:ext cx="303213" cy="266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669" name="TextBox 314"/>
          <p:cNvSpPr txBox="1">
            <a:spLocks noChangeArrowheads="1"/>
          </p:cNvSpPr>
          <p:nvPr/>
        </p:nvSpPr>
        <p:spPr bwMode="auto">
          <a:xfrm>
            <a:off x="107950" y="5876925"/>
            <a:ext cx="1863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600"/>
              <a:t>Профиль размытого контура</a:t>
            </a:r>
          </a:p>
        </p:txBody>
      </p:sp>
      <p:graphicFrame>
        <p:nvGraphicFramePr>
          <p:cNvPr id="27670" name="Object 315"/>
          <p:cNvGraphicFramePr>
            <a:graphicFrameLocks noChangeAspect="1"/>
          </p:cNvGraphicFramePr>
          <p:nvPr/>
        </p:nvGraphicFramePr>
        <p:xfrm>
          <a:off x="5364163" y="4724400"/>
          <a:ext cx="3122612" cy="741363"/>
        </p:xfrm>
        <a:graphic>
          <a:graphicData uri="http://schemas.openxmlformats.org/presentationml/2006/ole">
            <mc:AlternateContent xmlns:mc="http://schemas.openxmlformats.org/markup-compatibility/2006">
              <mc:Choice xmlns:v="urn:schemas-microsoft-com:vml" Requires="v">
                <p:oleObj spid="_x0000_s4098" name="Equation" r:id="rId8" imgW="2197100" imgH="520700" progId="Equation.3">
                  <p:embed/>
                </p:oleObj>
              </mc:Choice>
              <mc:Fallback>
                <p:oleObj name="Equation" r:id="rId8" imgW="2197100" imgH="520700" progId="Equation.3">
                  <p:embed/>
                  <p:pic>
                    <p:nvPicPr>
                      <p:cNvPr id="27670" name="Object 3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4163" y="4724400"/>
                        <a:ext cx="3122612"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71" name="TextBox 316"/>
          <p:cNvSpPr txBox="1">
            <a:spLocks noChangeArrowheads="1"/>
          </p:cNvSpPr>
          <p:nvPr/>
        </p:nvSpPr>
        <p:spPr bwMode="auto">
          <a:xfrm>
            <a:off x="4859338" y="3933825"/>
            <a:ext cx="3963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600"/>
              <a:t>Вектора смещения находятся из решения задачи Дирихле для уравнения Пуассона</a:t>
            </a:r>
          </a:p>
        </p:txBody>
      </p:sp>
      <p:sp>
        <p:nvSpPr>
          <p:cNvPr id="27672" name="TextBox 318"/>
          <p:cNvSpPr txBox="1">
            <a:spLocks noChangeArrowheads="1"/>
          </p:cNvSpPr>
          <p:nvPr/>
        </p:nvSpPr>
        <p:spPr bwMode="auto">
          <a:xfrm>
            <a:off x="4859338" y="5876925"/>
            <a:ext cx="39639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1600" i="1">
                <a:latin typeface="Times New Roman" panose="02020603050405020304" pitchFamily="18" charset="0"/>
                <a:cs typeface="Times New Roman" panose="02020603050405020304" pitchFamily="18" charset="0"/>
              </a:rPr>
              <a:t>P</a:t>
            </a:r>
            <a:r>
              <a:rPr lang="en-US" altLang="ru-RU" sz="1600">
                <a:latin typeface="Times New Roman" panose="02020603050405020304" pitchFamily="18" charset="0"/>
                <a:cs typeface="Times New Roman" panose="02020603050405020304" pitchFamily="18" charset="0"/>
              </a:rPr>
              <a:t>(</a:t>
            </a:r>
            <a:r>
              <a:rPr lang="en-US" altLang="ru-RU" sz="1600" i="1">
                <a:latin typeface="Times New Roman" panose="02020603050405020304" pitchFamily="18" charset="0"/>
                <a:cs typeface="Times New Roman" panose="02020603050405020304" pitchFamily="18" charset="0"/>
              </a:rPr>
              <a:t>x</a:t>
            </a:r>
            <a:r>
              <a:rPr lang="en-US" altLang="ru-RU" sz="1600">
                <a:latin typeface="Times New Roman" panose="02020603050405020304" pitchFamily="18" charset="0"/>
                <a:cs typeface="Times New Roman" panose="02020603050405020304" pitchFamily="18" charset="0"/>
              </a:rPr>
              <a:t>, </a:t>
            </a:r>
            <a:r>
              <a:rPr lang="en-US" altLang="ru-RU" sz="1600" i="1">
                <a:latin typeface="Times New Roman" panose="02020603050405020304" pitchFamily="18" charset="0"/>
                <a:cs typeface="Times New Roman" panose="02020603050405020304" pitchFamily="18" charset="0"/>
              </a:rPr>
              <a:t>y</a:t>
            </a:r>
            <a:r>
              <a:rPr lang="en-US" altLang="ru-RU" sz="1600">
                <a:latin typeface="Times New Roman" panose="02020603050405020304" pitchFamily="18" charset="0"/>
                <a:cs typeface="Times New Roman" panose="02020603050405020304" pitchFamily="18" charset="0"/>
              </a:rPr>
              <a:t>) </a:t>
            </a:r>
            <a:r>
              <a:rPr lang="en-US" altLang="ru-RU" sz="1600"/>
              <a:t>– </a:t>
            </a:r>
            <a:r>
              <a:rPr lang="ru-RU" altLang="ru-RU" sz="1600"/>
              <a:t>функция, определяющая области сгущения и разрежения пикселей</a:t>
            </a:r>
          </a:p>
        </p:txBody>
      </p:sp>
      <p:graphicFrame>
        <p:nvGraphicFramePr>
          <p:cNvPr id="27673" name="Object 319"/>
          <p:cNvGraphicFramePr>
            <a:graphicFrameLocks noChangeAspect="1"/>
          </p:cNvGraphicFramePr>
          <p:nvPr/>
        </p:nvGraphicFramePr>
        <p:xfrm>
          <a:off x="5435600" y="5445125"/>
          <a:ext cx="1858963" cy="384175"/>
        </p:xfrm>
        <a:graphic>
          <a:graphicData uri="http://schemas.openxmlformats.org/presentationml/2006/ole">
            <mc:AlternateContent xmlns:mc="http://schemas.openxmlformats.org/markup-compatibility/2006">
              <mc:Choice xmlns:v="urn:schemas-microsoft-com:vml" Requires="v">
                <p:oleObj spid="_x0000_s4099" name="Формула" r:id="rId10" imgW="927100" imgH="190500" progId="Equation.3">
                  <p:embed/>
                </p:oleObj>
              </mc:Choice>
              <mc:Fallback>
                <p:oleObj name="Формула" r:id="rId10" imgW="927100" imgH="190500" progId="Equation.3">
                  <p:embed/>
                  <p:pic>
                    <p:nvPicPr>
                      <p:cNvPr id="27673" name="Object 3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35600" y="5445125"/>
                        <a:ext cx="18589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291"/>
                                        </p:tgtEl>
                                        <p:attrNameLst>
                                          <p:attrName>ppt_x</p:attrName>
                                          <p:attrName>ppt_y</p:attrName>
                                        </p:attrNameLst>
                                      </p:cBhvr>
                                    </p:animMotion>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29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9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9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ic_fr_reference"/>
          <p:cNvPicPr>
            <a:picLocks noChangeAspect="1" noChangeArrowheads="1"/>
          </p:cNvPicPr>
          <p:nvPr/>
        </p:nvPicPr>
        <p:blipFill>
          <a:blip r:embed="rId3">
            <a:extLst>
              <a:ext uri="{28A0092B-C50C-407E-A947-70E740481C1C}">
                <a14:useLocalDpi xmlns:a14="http://schemas.microsoft.com/office/drawing/2010/main" val="0"/>
              </a:ext>
            </a:extLst>
          </a:blip>
          <a:srcRect t="25656" r="38660" b="12828"/>
          <a:stretch>
            <a:fillRect/>
          </a:stretch>
        </p:blipFill>
        <p:spPr bwMode="auto">
          <a:xfrm>
            <a:off x="179388" y="1452187"/>
            <a:ext cx="2160587" cy="1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pic_fr_degraded"/>
          <p:cNvPicPr>
            <a:picLocks noChangeAspect="1" noChangeArrowheads="1"/>
          </p:cNvPicPr>
          <p:nvPr/>
        </p:nvPicPr>
        <p:blipFill>
          <a:blip r:embed="rId4">
            <a:extLst>
              <a:ext uri="{28A0092B-C50C-407E-A947-70E740481C1C}">
                <a14:useLocalDpi xmlns:a14="http://schemas.microsoft.com/office/drawing/2010/main" val="0"/>
              </a:ext>
            </a:extLst>
          </a:blip>
          <a:srcRect t="25656" r="38660" b="12828"/>
          <a:stretch>
            <a:fillRect/>
          </a:stretch>
        </p:blipFill>
        <p:spPr bwMode="auto">
          <a:xfrm>
            <a:off x="2411413" y="1452187"/>
            <a:ext cx="2160587" cy="1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pic_fr_tvmm"/>
          <p:cNvPicPr>
            <a:picLocks noChangeAspect="1" noChangeArrowheads="1"/>
          </p:cNvPicPr>
          <p:nvPr/>
        </p:nvPicPr>
        <p:blipFill>
          <a:blip r:embed="rId5">
            <a:extLst>
              <a:ext uri="{28A0092B-C50C-407E-A947-70E740481C1C}">
                <a14:useLocalDpi xmlns:a14="http://schemas.microsoft.com/office/drawing/2010/main" val="0"/>
              </a:ext>
            </a:extLst>
          </a:blip>
          <a:srcRect t="25656" r="38660" b="12828"/>
          <a:stretch>
            <a:fillRect/>
          </a:stretch>
        </p:blipFill>
        <p:spPr bwMode="auto">
          <a:xfrm>
            <a:off x="4643438" y="1452187"/>
            <a:ext cx="2160587" cy="1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pic_fr_tvmm_warp"/>
          <p:cNvPicPr>
            <a:picLocks noChangeAspect="1" noChangeArrowheads="1"/>
          </p:cNvPicPr>
          <p:nvPr/>
        </p:nvPicPr>
        <p:blipFill>
          <a:blip r:embed="rId6">
            <a:extLst>
              <a:ext uri="{28A0092B-C50C-407E-A947-70E740481C1C}">
                <a14:useLocalDpi xmlns:a14="http://schemas.microsoft.com/office/drawing/2010/main" val="0"/>
              </a:ext>
            </a:extLst>
          </a:blip>
          <a:srcRect t="25656" r="38660" b="12828"/>
          <a:stretch>
            <a:fillRect/>
          </a:stretch>
        </p:blipFill>
        <p:spPr bwMode="auto">
          <a:xfrm>
            <a:off x="6875463" y="1452187"/>
            <a:ext cx="2160587" cy="1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4"/>
          <p:cNvSpPr txBox="1">
            <a:spLocks noChangeArrowheads="1"/>
          </p:cNvSpPr>
          <p:nvPr/>
        </p:nvSpPr>
        <p:spPr bwMode="auto">
          <a:xfrm>
            <a:off x="179388" y="3357563"/>
            <a:ext cx="223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400"/>
              <a:t>Референсное изображение</a:t>
            </a:r>
          </a:p>
        </p:txBody>
      </p:sp>
      <p:sp>
        <p:nvSpPr>
          <p:cNvPr id="28679" name="TextBox 9"/>
          <p:cNvSpPr txBox="1">
            <a:spLocks noChangeArrowheads="1"/>
          </p:cNvSpPr>
          <p:nvPr/>
        </p:nvSpPr>
        <p:spPr bwMode="auto">
          <a:xfrm>
            <a:off x="2268538" y="3357563"/>
            <a:ext cx="2374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400"/>
              <a:t>Размытое и зашумлённое изображение</a:t>
            </a:r>
          </a:p>
        </p:txBody>
      </p:sp>
      <p:sp>
        <p:nvSpPr>
          <p:cNvPr id="28680" name="TextBox 10"/>
          <p:cNvSpPr txBox="1">
            <a:spLocks noChangeArrowheads="1"/>
          </p:cNvSpPr>
          <p:nvPr/>
        </p:nvSpPr>
        <p:spPr bwMode="auto">
          <a:xfrm>
            <a:off x="4643438" y="3357563"/>
            <a:ext cx="2230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400"/>
              <a:t>Результат алгоритма </a:t>
            </a:r>
            <a:r>
              <a:rPr lang="en-US" altLang="ru-RU" sz="1400"/>
              <a:t>TVMM</a:t>
            </a:r>
            <a:endParaRPr lang="ru-RU" altLang="ru-RU" sz="1400"/>
          </a:p>
        </p:txBody>
      </p:sp>
      <p:sp>
        <p:nvSpPr>
          <p:cNvPr id="28681" name="TextBox 11"/>
          <p:cNvSpPr txBox="1">
            <a:spLocks noChangeArrowheads="1"/>
          </p:cNvSpPr>
          <p:nvPr/>
        </p:nvSpPr>
        <p:spPr bwMode="auto">
          <a:xfrm>
            <a:off x="6911975" y="3357563"/>
            <a:ext cx="223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1400"/>
              <a:t>TVMM + </a:t>
            </a:r>
            <a:r>
              <a:rPr lang="ru-RU" altLang="ru-RU" sz="1400"/>
              <a:t>деформация пиксельной сетки</a:t>
            </a:r>
          </a:p>
        </p:txBody>
      </p:sp>
      <p:pic>
        <p:nvPicPr>
          <p:cNvPr id="2868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5151438"/>
            <a:ext cx="4103687"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7"/>
          <p:cNvSpPr txBox="1">
            <a:spLocks noChangeArrowheads="1"/>
          </p:cNvSpPr>
          <p:nvPr/>
        </p:nvSpPr>
        <p:spPr bwMode="auto">
          <a:xfrm>
            <a:off x="179388" y="3779838"/>
            <a:ext cx="885666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ru-RU" altLang="ru-RU" sz="1600"/>
              <a:t>Алгоритм не изменяет значений пикселей, поэтому не возникают артефакты, свойственные обычным алгоритмам повышения резкости (повышение шума, ложное оконтуривание, алиасинг)</a:t>
            </a:r>
          </a:p>
          <a:p>
            <a:pPr>
              <a:spcBef>
                <a:spcPct val="0"/>
              </a:spcBef>
              <a:buFontTx/>
              <a:buNone/>
            </a:pPr>
            <a:endParaRPr lang="ru-RU" altLang="ru-RU" sz="600"/>
          </a:p>
          <a:p>
            <a:pPr>
              <a:spcBef>
                <a:spcPct val="0"/>
              </a:spcBef>
              <a:buFontTx/>
              <a:buNone/>
            </a:pPr>
            <a:r>
              <a:rPr lang="ru-RU" altLang="ru-RU" sz="1600"/>
              <a:t>Алгоритм показывает наибольшую эффективность в комбинации с существующими алгоритмами повышения резкости, дополнительно увеличивая качество контуров</a:t>
            </a:r>
          </a:p>
          <a:p>
            <a:pPr>
              <a:spcBef>
                <a:spcPct val="0"/>
              </a:spcBef>
              <a:buFontTx/>
              <a:buNone/>
            </a:pPr>
            <a:endParaRPr lang="ru-RU" altLang="ru-RU" sz="1600"/>
          </a:p>
        </p:txBody>
      </p:sp>
      <p:pic>
        <p:nvPicPr>
          <p:cNvPr id="28684" name="Picture 7"/>
          <p:cNvPicPr>
            <a:picLocks noChangeAspect="1" noChangeArrowheads="1"/>
          </p:cNvPicPr>
          <p:nvPr/>
        </p:nvPicPr>
        <p:blipFill>
          <a:blip r:embed="rId8">
            <a:extLst>
              <a:ext uri="{28A0092B-C50C-407E-A947-70E740481C1C}">
                <a14:useLocalDpi xmlns:a14="http://schemas.microsoft.com/office/drawing/2010/main" val="0"/>
              </a:ext>
            </a:extLst>
          </a:blip>
          <a:srcRect l="23232" t="23933" r="23232" b="23933"/>
          <a:stretch>
            <a:fillRect/>
          </a:stretch>
        </p:blipFill>
        <p:spPr bwMode="auto">
          <a:xfrm>
            <a:off x="306388" y="5122863"/>
            <a:ext cx="179863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ight Arrow 17"/>
          <p:cNvSpPr/>
          <p:nvPr/>
        </p:nvSpPr>
        <p:spPr>
          <a:xfrm>
            <a:off x="2347913" y="5773738"/>
            <a:ext cx="236537" cy="215900"/>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28686" name="Picture 8"/>
          <p:cNvPicPr>
            <a:picLocks noChangeAspect="1" noChangeArrowheads="1"/>
          </p:cNvPicPr>
          <p:nvPr/>
        </p:nvPicPr>
        <p:blipFill>
          <a:blip r:embed="rId9">
            <a:extLst>
              <a:ext uri="{28A0092B-C50C-407E-A947-70E740481C1C}">
                <a14:useLocalDpi xmlns:a14="http://schemas.microsoft.com/office/drawing/2010/main" val="0"/>
              </a:ext>
            </a:extLst>
          </a:blip>
          <a:srcRect l="23230" t="23933" r="23230" b="23933"/>
          <a:stretch>
            <a:fillRect/>
          </a:stretch>
        </p:blipFill>
        <p:spPr bwMode="auto">
          <a:xfrm>
            <a:off x="2771775" y="5132388"/>
            <a:ext cx="18002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3">
            <a:extLst>
              <a:ext uri="{FF2B5EF4-FFF2-40B4-BE49-F238E27FC236}">
                <a16:creationId xmlns:a16="http://schemas.microsoft.com/office/drawing/2014/main" id="{5F7A4B3F-1922-4ACB-A0A5-930D7FF473B6}"/>
              </a:ext>
            </a:extLst>
          </p:cNvPr>
          <p:cNvSpPr txBox="1">
            <a:spLocks noChangeArrowheads="1"/>
          </p:cNvSpPr>
          <p:nvPr/>
        </p:nvSpPr>
        <p:spPr bwMode="auto">
          <a:xfrm>
            <a:off x="0" y="-25141"/>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ru-RU" altLang="ru-RU" sz="1800" b="1" dirty="0">
                <a:highlight>
                  <a:srgbClr val="FFFF00"/>
                </a:highlight>
              </a:rPr>
              <a:t>Планируется дополнительное представление спецсеминара «Обработка изображений и компьютерное моделирование» для студентов 2 курса</a:t>
            </a:r>
            <a:r>
              <a:rPr lang="en-US" altLang="ru-RU" sz="1800" b="1" dirty="0">
                <a:highlight>
                  <a:srgbClr val="FFFF00"/>
                </a:highlight>
              </a:rPr>
              <a:t>.</a:t>
            </a:r>
          </a:p>
          <a:p>
            <a:pPr algn="ctr">
              <a:spcBef>
                <a:spcPct val="0"/>
              </a:spcBef>
              <a:buFontTx/>
              <a:buNone/>
            </a:pPr>
            <a:r>
              <a:rPr lang="ru-RU" altLang="ru-RU" sz="1800" b="1" dirty="0">
                <a:highlight>
                  <a:srgbClr val="FFFF00"/>
                </a:highlight>
              </a:rPr>
              <a:t>e-</a:t>
            </a:r>
            <a:r>
              <a:rPr lang="ru-RU" altLang="ru-RU" sz="1800" b="1" dirty="0" err="1">
                <a:highlight>
                  <a:srgbClr val="FFFF00"/>
                </a:highlight>
              </a:rPr>
              <a:t>mail</a:t>
            </a:r>
            <a:r>
              <a:rPr lang="ru-RU" altLang="ru-RU" sz="1800" b="1" dirty="0">
                <a:highlight>
                  <a:srgbClr val="FFFF00"/>
                </a:highlight>
              </a:rPr>
              <a:t> для желающих получить информацию о встрече - </a:t>
            </a:r>
            <a:r>
              <a:rPr lang="en-US" altLang="ru-RU" sz="1800" b="1" dirty="0">
                <a:highlight>
                  <a:srgbClr val="FFFF00"/>
                </a:highlight>
              </a:rPr>
              <a:t>as</a:t>
            </a:r>
            <a:r>
              <a:rPr lang="ru-RU" altLang="ru-RU" sz="1800" b="1" dirty="0" err="1">
                <a:highlight>
                  <a:srgbClr val="FFFF00"/>
                </a:highlight>
              </a:rPr>
              <a:t>kryl</a:t>
            </a:r>
            <a:r>
              <a:rPr lang="en-US" altLang="ru-RU" sz="1800" b="1" dirty="0" err="1">
                <a:highlight>
                  <a:srgbClr val="FFFF00"/>
                </a:highlight>
              </a:rPr>
              <a:t>ov</a:t>
            </a:r>
            <a:r>
              <a:rPr lang="ru-RU" altLang="ru-RU" sz="1800" b="1" dirty="0">
                <a:highlight>
                  <a:srgbClr val="FFFF00"/>
                </a:highlight>
              </a:rPr>
              <a:t>@cs.msu.ru</a:t>
            </a:r>
            <a:endParaRPr lang="ru-RU" altLang="ru-RU" sz="1800" b="1" u="sng" dirty="0">
              <a:highlight>
                <a:srgbClr val="FFFF00"/>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03916" y="1039777"/>
            <a:ext cx="4451105" cy="974048"/>
          </a:xfrm>
          <a:prstGeom prst="rect">
            <a:avLst/>
          </a:prstGeom>
        </p:spPr>
      </p:pic>
      <p:grpSp>
        <p:nvGrpSpPr>
          <p:cNvPr id="29698" name="Group 15"/>
          <p:cNvGrpSpPr>
            <a:grpSpLocks/>
          </p:cNvGrpSpPr>
          <p:nvPr/>
        </p:nvGrpSpPr>
        <p:grpSpPr bwMode="auto">
          <a:xfrm>
            <a:off x="0" y="0"/>
            <a:ext cx="8820150" cy="1152525"/>
            <a:chOff x="0" y="164"/>
            <a:chExt cx="5556" cy="726"/>
          </a:xfrm>
        </p:grpSpPr>
        <p:sp>
          <p:nvSpPr>
            <p:cNvPr id="29713" name="Rectangle 16"/>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9714" name="Rectangle 17"/>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9715" name="Rectangle 18"/>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9716" name="Rectangle 19"/>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29717" name="Rectangle 20"/>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29699" name="Rectangle 21"/>
          <p:cNvSpPr>
            <a:spLocks noGrp="1" noChangeArrowheads="1"/>
          </p:cNvSpPr>
          <p:nvPr>
            <p:ph type="title"/>
          </p:nvPr>
        </p:nvSpPr>
        <p:spPr>
          <a:xfrm>
            <a:off x="1080017" y="131026"/>
            <a:ext cx="7643812" cy="706437"/>
          </a:xfrm>
        </p:spPr>
        <p:txBody>
          <a:bodyPr/>
          <a:lstStyle/>
          <a:p>
            <a:pPr algn="l" eaLnBrk="1" hangingPunct="1"/>
            <a:r>
              <a:rPr lang="ru-RU" altLang="ru-RU" sz="3200" dirty="0"/>
              <a:t>Данные и вычисления</a:t>
            </a:r>
          </a:p>
        </p:txBody>
      </p:sp>
      <p:pic>
        <p:nvPicPr>
          <p:cNvPr id="29700" name="Picture 22" descr="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0588" y="71438"/>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32" descr="blue_gene_side_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450" y="1061566"/>
            <a:ext cx="1618789"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32"/>
          <p:cNvSpPr txBox="1">
            <a:spLocks noChangeArrowheads="1"/>
          </p:cNvSpPr>
          <p:nvPr/>
        </p:nvSpPr>
        <p:spPr bwMode="auto">
          <a:xfrm>
            <a:off x="1765145" y="2239106"/>
            <a:ext cx="21273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000" dirty="0"/>
              <a:t>Вычислительный алгоритм</a:t>
            </a:r>
          </a:p>
        </p:txBody>
      </p:sp>
      <p:pic>
        <p:nvPicPr>
          <p:cNvPr id="29703" name="Picture 35" descr="navier-stok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590" y="2375469"/>
            <a:ext cx="1771303" cy="10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32"/>
          <p:cNvSpPr txBox="1">
            <a:spLocks noChangeArrowheads="1"/>
          </p:cNvSpPr>
          <p:nvPr/>
        </p:nvSpPr>
        <p:spPr bwMode="auto">
          <a:xfrm>
            <a:off x="34202" y="3460750"/>
            <a:ext cx="21273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000" dirty="0"/>
              <a:t>Математическая модель</a:t>
            </a:r>
          </a:p>
        </p:txBody>
      </p:sp>
      <p:pic>
        <p:nvPicPr>
          <p:cNvPr id="29705" name="Picture 32" descr="blue_gene_side_vi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881" y="2531188"/>
            <a:ext cx="1698283" cy="1270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 Box 32"/>
          <p:cNvSpPr txBox="1">
            <a:spLocks noChangeArrowheads="1"/>
          </p:cNvSpPr>
          <p:nvPr/>
        </p:nvSpPr>
        <p:spPr bwMode="auto">
          <a:xfrm>
            <a:off x="3826619" y="3727518"/>
            <a:ext cx="21273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1000" dirty="0"/>
              <a:t>Хранение </a:t>
            </a:r>
            <a:endParaRPr lang="en-US" altLang="ru-RU" sz="1000" dirty="0"/>
          </a:p>
          <a:p>
            <a:pPr eaLnBrk="1" hangingPunct="1">
              <a:spcBef>
                <a:spcPct val="0"/>
              </a:spcBef>
              <a:buFontTx/>
              <a:buNone/>
            </a:pPr>
            <a:r>
              <a:rPr lang="ru-RU" altLang="ru-RU" sz="1000" dirty="0"/>
              <a:t>и анализ </a:t>
            </a:r>
            <a:endParaRPr lang="en-US" altLang="ru-RU" sz="1000" dirty="0"/>
          </a:p>
          <a:p>
            <a:pPr eaLnBrk="1" hangingPunct="1">
              <a:spcBef>
                <a:spcPct val="0"/>
              </a:spcBef>
              <a:buFontTx/>
              <a:buNone/>
            </a:pPr>
            <a:r>
              <a:rPr lang="ru-RU" altLang="ru-RU" sz="1000" dirty="0"/>
              <a:t>данных</a:t>
            </a:r>
          </a:p>
        </p:txBody>
      </p:sp>
      <p:sp>
        <p:nvSpPr>
          <p:cNvPr id="29708" name="Text Box 32"/>
          <p:cNvSpPr txBox="1">
            <a:spLocks noChangeArrowheads="1"/>
          </p:cNvSpPr>
          <p:nvPr/>
        </p:nvSpPr>
        <p:spPr bwMode="auto">
          <a:xfrm>
            <a:off x="1452165" y="5248200"/>
            <a:ext cx="212739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000" dirty="0"/>
              <a:t>Визуализация</a:t>
            </a:r>
          </a:p>
        </p:txBody>
      </p:sp>
      <p:sp>
        <p:nvSpPr>
          <p:cNvPr id="5" name="Круговая стрелка 4"/>
          <p:cNvSpPr/>
          <p:nvPr/>
        </p:nvSpPr>
        <p:spPr>
          <a:xfrm>
            <a:off x="882934" y="1412875"/>
            <a:ext cx="1888866" cy="1805026"/>
          </a:xfrm>
          <a:prstGeom prst="circularArrow">
            <a:avLst>
              <a:gd name="adj1" fmla="val 15281"/>
              <a:gd name="adj2" fmla="val 1561761"/>
              <a:gd name="adj3" fmla="val 15054068"/>
              <a:gd name="adj4" fmla="val 10800000"/>
              <a:gd name="adj5" fmla="val 1347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sp>
        <p:nvSpPr>
          <p:cNvPr id="30" name="Круговая стрелка 29"/>
          <p:cNvSpPr/>
          <p:nvPr/>
        </p:nvSpPr>
        <p:spPr>
          <a:xfrm rot="5400000">
            <a:off x="2390611" y="710928"/>
            <a:ext cx="2344907" cy="3121961"/>
          </a:xfrm>
          <a:prstGeom prst="circularArrow">
            <a:avLst>
              <a:gd name="adj1" fmla="val 9431"/>
              <a:gd name="adj2" fmla="val 1142319"/>
              <a:gd name="adj3" fmla="val 14992941"/>
              <a:gd name="adj4" fmla="val 12140931"/>
              <a:gd name="adj5" fmla="val 1953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sp>
        <p:nvSpPr>
          <p:cNvPr id="31" name="Круговая стрелка 30"/>
          <p:cNvSpPr/>
          <p:nvPr/>
        </p:nvSpPr>
        <p:spPr>
          <a:xfrm rot="10800000">
            <a:off x="1972093" y="2627396"/>
            <a:ext cx="2943944" cy="2318221"/>
          </a:xfrm>
          <a:prstGeom prst="circularArrow">
            <a:avLst>
              <a:gd name="adj1" fmla="val 10005"/>
              <a:gd name="adj2" fmla="val 1481948"/>
              <a:gd name="adj3" fmla="val 15007449"/>
              <a:gd name="adj4" fmla="val 13311595"/>
              <a:gd name="adj5" fmla="val 1347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sp>
        <p:nvSpPr>
          <p:cNvPr id="32" name="Круговая стрелка 31"/>
          <p:cNvSpPr/>
          <p:nvPr/>
        </p:nvSpPr>
        <p:spPr>
          <a:xfrm rot="16200000">
            <a:off x="833697" y="2309338"/>
            <a:ext cx="2608400" cy="3076908"/>
          </a:xfrm>
          <a:prstGeom prst="circularArrow">
            <a:avLst>
              <a:gd name="adj1" fmla="val 8817"/>
              <a:gd name="adj2" fmla="val 1142319"/>
              <a:gd name="adj3" fmla="val 14722660"/>
              <a:gd name="adj4" fmla="val 13149072"/>
              <a:gd name="adj5" fmla="val 1347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chemeClr val="tx1"/>
              </a:solidFill>
            </a:endParaRPr>
          </a:p>
        </p:txBody>
      </p:sp>
      <p:pic>
        <p:nvPicPr>
          <p:cNvPr id="23"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5361" y="3953525"/>
            <a:ext cx="1499456" cy="125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8"/>
          <a:stretch>
            <a:fillRect/>
          </a:stretch>
        </p:blipFill>
        <p:spPr>
          <a:xfrm>
            <a:off x="4694450" y="3200014"/>
            <a:ext cx="4270038" cy="3469346"/>
          </a:xfrm>
          <a:prstGeom prst="rect">
            <a:avLst/>
          </a:prstGeom>
        </p:spPr>
      </p:pic>
      <p:pic>
        <p:nvPicPr>
          <p:cNvPr id="3" name="Picture 2"/>
          <p:cNvPicPr>
            <a:picLocks noChangeAspect="1"/>
          </p:cNvPicPr>
          <p:nvPr/>
        </p:nvPicPr>
        <p:blipFill>
          <a:blip r:embed="rId9"/>
          <a:stretch>
            <a:fillRect/>
          </a:stretch>
        </p:blipFill>
        <p:spPr>
          <a:xfrm>
            <a:off x="5634257" y="2116587"/>
            <a:ext cx="2426420" cy="487785"/>
          </a:xfrm>
          <a:prstGeom prst="rect">
            <a:avLst/>
          </a:prstGeom>
        </p:spPr>
      </p:pic>
      <p:sp>
        <p:nvSpPr>
          <p:cNvPr id="4" name="Rectangle 3">
            <a:extLst>
              <a:ext uri="{FF2B5EF4-FFF2-40B4-BE49-F238E27FC236}">
                <a16:creationId xmlns:a16="http://schemas.microsoft.com/office/drawing/2014/main" id="{276E965C-143C-4755-9BA8-1EE340F6AC89}"/>
              </a:ext>
            </a:extLst>
          </p:cNvPr>
          <p:cNvSpPr/>
          <p:nvPr/>
        </p:nvSpPr>
        <p:spPr>
          <a:xfrm>
            <a:off x="198251" y="5489575"/>
            <a:ext cx="4840482" cy="1169551"/>
          </a:xfrm>
          <a:prstGeom prst="rect">
            <a:avLst/>
          </a:prstGeom>
        </p:spPr>
        <p:txBody>
          <a:bodyPr wrap="square">
            <a:spAutoFit/>
          </a:bodyPr>
          <a:lstStyle/>
          <a:p>
            <a:pPr eaLnBrk="1" hangingPunct="1">
              <a:spcBef>
                <a:spcPts val="0"/>
              </a:spcBef>
              <a:buNone/>
            </a:pPr>
            <a:r>
              <a:rPr lang="ru-RU" altLang="ru-RU" sz="1400" dirty="0"/>
              <a:t>При выполнении НИР студенты кафедры применяют современные технологии организации вычислительных  экспериментов с применением параллельных технологий и методов </a:t>
            </a:r>
            <a:r>
              <a:rPr lang="ru-RU" altLang="ru-RU" sz="1400"/>
              <a:t>машинного обучения, </a:t>
            </a:r>
            <a:r>
              <a:rPr lang="ru-RU" altLang="ru-RU" sz="1400" dirty="0"/>
              <a:t>обеспечивающие воспроизводимость результатов.</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1746" name="Group 3"/>
          <p:cNvGrpSpPr>
            <a:grpSpLocks/>
          </p:cNvGrpSpPr>
          <p:nvPr/>
        </p:nvGrpSpPr>
        <p:grpSpPr bwMode="auto">
          <a:xfrm>
            <a:off x="0" y="0"/>
            <a:ext cx="8820150" cy="1152525"/>
            <a:chOff x="0" y="164"/>
            <a:chExt cx="5556" cy="726"/>
          </a:xfrm>
        </p:grpSpPr>
        <p:sp>
          <p:nvSpPr>
            <p:cNvPr id="31750" name="Rectangle 4"/>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1751" name="Rectangle 5"/>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1752" name="Rectangle 6"/>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1753" name="Rectangle 7"/>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1754" name="Rectangle 8"/>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31747" name="Rectangle 9"/>
          <p:cNvSpPr>
            <a:spLocks noGrp="1" noChangeArrowheads="1"/>
          </p:cNvSpPr>
          <p:nvPr>
            <p:ph type="title"/>
          </p:nvPr>
        </p:nvSpPr>
        <p:spPr>
          <a:xfrm>
            <a:off x="1042988" y="274638"/>
            <a:ext cx="7643812" cy="706437"/>
          </a:xfrm>
        </p:spPr>
        <p:txBody>
          <a:bodyPr/>
          <a:lstStyle/>
          <a:p>
            <a:pPr algn="l" eaLnBrk="1" hangingPunct="1"/>
            <a:r>
              <a:rPr lang="ru-RU" altLang="ru-RU" sz="2600"/>
              <a:t>Современные технологии программирования</a:t>
            </a:r>
          </a:p>
        </p:txBody>
      </p:sp>
      <p:pic>
        <p:nvPicPr>
          <p:cNvPr id="31748" name="Picture 11"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588" y="71438"/>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11"/>
          <p:cNvSpPr txBox="1">
            <a:spLocks noChangeArrowheads="1"/>
          </p:cNvSpPr>
          <p:nvPr/>
        </p:nvSpPr>
        <p:spPr bwMode="auto">
          <a:xfrm>
            <a:off x="824880" y="2634735"/>
            <a:ext cx="7381825"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ts val="600"/>
              </a:spcBef>
              <a:buFont typeface="Wingdings" panose="05000000000000000000" pitchFamily="2" charset="2"/>
              <a:buChar char="q"/>
            </a:pPr>
            <a:r>
              <a:rPr lang="ru-RU" altLang="ru-RU" sz="2200" dirty="0"/>
              <a:t> Современные языки программирования</a:t>
            </a:r>
          </a:p>
          <a:p>
            <a:pPr lvl="1" eaLnBrk="1" hangingPunct="1">
              <a:spcBef>
                <a:spcPts val="600"/>
              </a:spcBef>
              <a:buFont typeface="Wingdings" panose="05000000000000000000" pitchFamily="2" charset="2"/>
              <a:buChar char="§"/>
            </a:pPr>
            <a:r>
              <a:rPr lang="ru-RU" altLang="ru-RU" sz="2200" dirty="0"/>
              <a:t>С</a:t>
            </a:r>
            <a:r>
              <a:rPr lang="en-US" altLang="ru-RU" sz="2200" dirty="0"/>
              <a:t>#</a:t>
            </a:r>
            <a:r>
              <a:rPr lang="ru-RU" altLang="ru-RU" sz="2200" dirty="0"/>
              <a:t> 7</a:t>
            </a:r>
            <a:r>
              <a:rPr lang="en-US" altLang="ru-RU" sz="2200" dirty="0"/>
              <a:t>, F#, JavaScript, TypeScript</a:t>
            </a:r>
          </a:p>
          <a:p>
            <a:pPr marL="342900" indent="-342900" eaLnBrk="1" hangingPunct="1">
              <a:spcBef>
                <a:spcPts val="600"/>
              </a:spcBef>
              <a:buFont typeface="Wingdings" panose="05000000000000000000" pitchFamily="2" charset="2"/>
              <a:buChar char="q"/>
            </a:pPr>
            <a:r>
              <a:rPr lang="en-US" altLang="ru-RU" sz="2200" dirty="0"/>
              <a:t> </a:t>
            </a:r>
            <a:r>
              <a:rPr lang="ru-RU" altLang="ru-RU" sz="2200" dirty="0"/>
              <a:t>Современные подходы к проектированию и разработке</a:t>
            </a:r>
          </a:p>
          <a:p>
            <a:pPr lvl="1" eaLnBrk="1" hangingPunct="1">
              <a:spcBef>
                <a:spcPts val="600"/>
              </a:spcBef>
              <a:buFont typeface="Wingdings" panose="05000000000000000000" pitchFamily="2" charset="2"/>
              <a:buChar char="§"/>
            </a:pPr>
            <a:r>
              <a:rPr lang="en-US" altLang="ru-RU" sz="2200" dirty="0"/>
              <a:t>Model-View-</a:t>
            </a:r>
            <a:r>
              <a:rPr lang="en-US" altLang="ru-RU" sz="2200" dirty="0" err="1"/>
              <a:t>ViewModel</a:t>
            </a:r>
            <a:endParaRPr lang="en-US" altLang="ru-RU" sz="2200" dirty="0"/>
          </a:p>
          <a:p>
            <a:pPr lvl="1" eaLnBrk="1" hangingPunct="1">
              <a:spcBef>
                <a:spcPts val="600"/>
              </a:spcBef>
              <a:buFont typeface="Wingdings" panose="05000000000000000000" pitchFamily="2" charset="2"/>
              <a:buChar char="§"/>
            </a:pPr>
            <a:r>
              <a:rPr lang="en-US" altLang="ru-RU" sz="2200" dirty="0"/>
              <a:t>Test driven development</a:t>
            </a:r>
          </a:p>
          <a:p>
            <a:pPr lvl="1" eaLnBrk="1" hangingPunct="1">
              <a:spcBef>
                <a:spcPts val="600"/>
              </a:spcBef>
              <a:buFont typeface="Wingdings" panose="05000000000000000000" pitchFamily="2" charset="2"/>
              <a:buChar char="§"/>
            </a:pPr>
            <a:r>
              <a:rPr lang="en-US" altLang="ru-RU" sz="2200" dirty="0"/>
              <a:t>Concurrent &amp; async programming</a:t>
            </a:r>
          </a:p>
          <a:p>
            <a:pPr marL="342900" indent="-342900" eaLnBrk="1" hangingPunct="1">
              <a:spcBef>
                <a:spcPts val="600"/>
              </a:spcBef>
              <a:buFont typeface="Wingdings" panose="05000000000000000000" pitchFamily="2" charset="2"/>
              <a:buChar char="q"/>
            </a:pPr>
            <a:r>
              <a:rPr lang="ru-RU" altLang="ru-RU" sz="2200" dirty="0"/>
              <a:t> Сервис-ориентированные приложения</a:t>
            </a:r>
          </a:p>
          <a:p>
            <a:pPr marL="342900" indent="-342900" eaLnBrk="1" hangingPunct="1">
              <a:spcBef>
                <a:spcPts val="600"/>
              </a:spcBef>
              <a:buFont typeface="Wingdings" panose="05000000000000000000" pitchFamily="2" charset="2"/>
              <a:buChar char="q"/>
            </a:pPr>
            <a:r>
              <a:rPr lang="ru-RU" altLang="ru-RU" sz="2200" dirty="0"/>
              <a:t> </a:t>
            </a:r>
            <a:r>
              <a:rPr lang="en-US" altLang="ru-RU" sz="2200" dirty="0"/>
              <a:t>HTML5-</a:t>
            </a:r>
            <a:r>
              <a:rPr lang="ru-RU" altLang="ru-RU" sz="2200" dirty="0"/>
              <a:t>приложения</a:t>
            </a:r>
          </a:p>
        </p:txBody>
      </p:sp>
      <p:sp>
        <p:nvSpPr>
          <p:cNvPr id="11" name="Text Box 11">
            <a:extLst>
              <a:ext uri="{FF2B5EF4-FFF2-40B4-BE49-F238E27FC236}">
                <a16:creationId xmlns:a16="http://schemas.microsoft.com/office/drawing/2014/main" id="{C6BCD00D-3BBC-4427-AD6C-A195E64CE2E2}"/>
              </a:ext>
            </a:extLst>
          </p:cNvPr>
          <p:cNvSpPr txBox="1">
            <a:spLocks noChangeArrowheads="1"/>
          </p:cNvSpPr>
          <p:nvPr/>
        </p:nvSpPr>
        <p:spPr bwMode="auto">
          <a:xfrm>
            <a:off x="838226" y="1092200"/>
            <a:ext cx="73818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None/>
            </a:pPr>
            <a:r>
              <a:rPr lang="ru-RU" altLang="ru-RU" sz="2200" dirty="0"/>
              <a:t>Студентам кафедры читается 3 семестровых курса, посвященным современным технологиям и подходам разработки программного обеспечения.</a:t>
            </a:r>
            <a:r>
              <a:rPr lang="en-US" altLang="ru-RU" sz="2200" dirty="0"/>
              <a:t> </a:t>
            </a:r>
            <a:r>
              <a:rPr lang="ru-RU" altLang="ru-RU" sz="2200" dirty="0"/>
              <a:t>Темы курсов включают</a:t>
            </a:r>
            <a:r>
              <a:rPr lang="en-US" altLang="ru-RU" sz="2200" dirty="0"/>
              <a:t>:</a:t>
            </a:r>
            <a:endParaRPr lang="ru-RU" altLang="ru-RU" sz="2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8820150" cy="1152525"/>
            <a:chOff x="0" y="164"/>
            <a:chExt cx="5556" cy="726"/>
          </a:xfrm>
        </p:grpSpPr>
        <p:sp>
          <p:nvSpPr>
            <p:cNvPr id="11272"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3"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4"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5"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6"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1267" name="Rectangle 8"/>
          <p:cNvSpPr>
            <a:spLocks noGrp="1" noChangeArrowheads="1"/>
          </p:cNvSpPr>
          <p:nvPr>
            <p:ph type="title"/>
          </p:nvPr>
        </p:nvSpPr>
        <p:spPr>
          <a:xfrm>
            <a:off x="557213" y="274638"/>
            <a:ext cx="8229600" cy="561975"/>
          </a:xfrm>
        </p:spPr>
        <p:txBody>
          <a:bodyPr/>
          <a:lstStyle/>
          <a:p>
            <a:pPr eaLnBrk="1" hangingPunct="1"/>
            <a:r>
              <a:rPr lang="ru-RU" altLang="ru-RU" sz="3200" dirty="0"/>
              <a:t>Обратные задачи и их применения</a:t>
            </a:r>
          </a:p>
        </p:txBody>
      </p:sp>
      <p:pic>
        <p:nvPicPr>
          <p:cNvPr id="11268"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AutoShape 22"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1270" name="AutoShape 24"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pic>
        <p:nvPicPr>
          <p:cNvPr id="2" name="Picture 1">
            <a:extLst>
              <a:ext uri="{FF2B5EF4-FFF2-40B4-BE49-F238E27FC236}">
                <a16:creationId xmlns:a16="http://schemas.microsoft.com/office/drawing/2014/main" id="{575BD5D3-F3FE-4075-BBFA-97FE46D5C4AF}"/>
              </a:ext>
            </a:extLst>
          </p:cNvPr>
          <p:cNvPicPr>
            <a:picLocks noChangeAspect="1"/>
          </p:cNvPicPr>
          <p:nvPr/>
        </p:nvPicPr>
        <p:blipFill>
          <a:blip r:embed="rId4"/>
          <a:stretch>
            <a:fillRect/>
          </a:stretch>
        </p:blipFill>
        <p:spPr>
          <a:xfrm>
            <a:off x="392140" y="1089186"/>
            <a:ext cx="8199371" cy="5526242"/>
          </a:xfrm>
          <a:prstGeom prst="rect">
            <a:avLst/>
          </a:prstGeom>
        </p:spPr>
      </p:pic>
    </p:spTree>
    <p:extLst>
      <p:ext uri="{BB962C8B-B14F-4D97-AF65-F5344CB8AC3E}">
        <p14:creationId xmlns:p14="http://schemas.microsoft.com/office/powerpoint/2010/main" val="875955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8820150" cy="1152525"/>
            <a:chOff x="0" y="164"/>
            <a:chExt cx="5556" cy="726"/>
          </a:xfrm>
        </p:grpSpPr>
        <p:sp>
          <p:nvSpPr>
            <p:cNvPr id="32777"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2778"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2779"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2780"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32781"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32771" name="Rectangle 8"/>
          <p:cNvSpPr>
            <a:spLocks noGrp="1" noChangeArrowheads="1"/>
          </p:cNvSpPr>
          <p:nvPr>
            <p:ph type="title"/>
          </p:nvPr>
        </p:nvSpPr>
        <p:spPr>
          <a:xfrm>
            <a:off x="468313" y="188913"/>
            <a:ext cx="8229600" cy="561975"/>
          </a:xfrm>
        </p:spPr>
        <p:txBody>
          <a:bodyPr/>
          <a:lstStyle/>
          <a:p>
            <a:pPr eaLnBrk="1" hangingPunct="1"/>
            <a:r>
              <a:rPr lang="ru-RU" altLang="ru-RU" sz="3200"/>
              <a:t>Учебный план</a:t>
            </a:r>
          </a:p>
        </p:txBody>
      </p:sp>
      <p:pic>
        <p:nvPicPr>
          <p:cNvPr id="32772"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10"/>
          <p:cNvSpPr txBox="1">
            <a:spLocks noChangeArrowheads="1"/>
          </p:cNvSpPr>
          <p:nvPr/>
        </p:nvSpPr>
        <p:spPr bwMode="auto">
          <a:xfrm>
            <a:off x="277813" y="1171575"/>
            <a:ext cx="4608512" cy="1384300"/>
          </a:xfrm>
          <a:prstGeom prst="rect">
            <a:avLst/>
          </a:prstGeom>
          <a:solidFill>
            <a:srgbClr val="CCFFFF"/>
          </a:solidFill>
          <a:ln w="9525">
            <a:solidFill>
              <a:schemeClr val="tx1"/>
            </a:solidFill>
            <a:miter lim="800000"/>
            <a:headEnd/>
            <a:tailEnd/>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ru-RU" altLang="ru-RU" sz="1400" b="1"/>
              <a:t>Кафедральные курсы</a:t>
            </a:r>
          </a:p>
          <a:p>
            <a:pPr eaLnBrk="1" hangingPunct="1">
              <a:spcBef>
                <a:spcPct val="0"/>
              </a:spcBef>
              <a:buFont typeface="Wingdings" panose="05000000000000000000" pitchFamily="2" charset="2"/>
              <a:buChar char="ü"/>
            </a:pPr>
            <a:endParaRPr lang="ru-RU" altLang="ru-RU" sz="1400"/>
          </a:p>
          <a:p>
            <a:pPr eaLnBrk="1" hangingPunct="1">
              <a:spcBef>
                <a:spcPct val="0"/>
              </a:spcBef>
              <a:buFont typeface="Wingdings" panose="05000000000000000000" pitchFamily="2" charset="2"/>
              <a:buChar char="ü"/>
            </a:pPr>
            <a:r>
              <a:rPr lang="ru-RU" altLang="ru-RU" sz="1400"/>
              <a:t>Интегральные уравнения</a:t>
            </a:r>
          </a:p>
          <a:p>
            <a:pPr eaLnBrk="1" hangingPunct="1">
              <a:spcBef>
                <a:spcPct val="0"/>
              </a:spcBef>
              <a:buFont typeface="Wingdings" panose="05000000000000000000" pitchFamily="2" charset="2"/>
              <a:buChar char="ü"/>
            </a:pPr>
            <a:r>
              <a:rPr lang="ru-RU" altLang="ru-RU" sz="1400"/>
              <a:t>Мат. методы обработки изображений</a:t>
            </a:r>
          </a:p>
          <a:p>
            <a:pPr eaLnBrk="1" hangingPunct="1">
              <a:spcBef>
                <a:spcPct val="0"/>
              </a:spcBef>
              <a:buFont typeface="Wingdings" panose="05000000000000000000" pitchFamily="2" charset="2"/>
              <a:buChar char="ü"/>
            </a:pPr>
            <a:r>
              <a:rPr lang="ru-RU" altLang="ru-RU" sz="1400"/>
              <a:t>Математические модели в естествознании</a:t>
            </a:r>
          </a:p>
          <a:p>
            <a:pPr eaLnBrk="1" hangingPunct="1">
              <a:spcBef>
                <a:spcPct val="0"/>
              </a:spcBef>
              <a:buFont typeface="Wingdings" panose="05000000000000000000" pitchFamily="2" charset="2"/>
              <a:buChar char="ü"/>
            </a:pPr>
            <a:r>
              <a:rPr lang="ru-RU" altLang="ru-RU" sz="1400"/>
              <a:t>Объектно-ориентированное программирование</a:t>
            </a:r>
          </a:p>
        </p:txBody>
      </p:sp>
      <p:sp>
        <p:nvSpPr>
          <p:cNvPr id="32774" name="Text Box 12"/>
          <p:cNvSpPr txBox="1">
            <a:spLocks noChangeArrowheads="1"/>
          </p:cNvSpPr>
          <p:nvPr/>
        </p:nvSpPr>
        <p:spPr bwMode="auto">
          <a:xfrm>
            <a:off x="536575" y="3836988"/>
            <a:ext cx="4430713" cy="1165225"/>
          </a:xfrm>
          <a:prstGeom prst="rect">
            <a:avLst/>
          </a:prstGeom>
          <a:solidFill>
            <a:srgbClr val="FFFFCC"/>
          </a:solidFill>
          <a:ln w="9525">
            <a:solidFill>
              <a:schemeClr val="tx1"/>
            </a:solidFill>
            <a:miter lim="800000"/>
            <a:headEnd/>
            <a:tailEnd/>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ru-RU" altLang="ru-RU" sz="1400" b="1"/>
              <a:t>Потоковые курсы</a:t>
            </a:r>
          </a:p>
          <a:p>
            <a:pPr eaLnBrk="1" hangingPunct="1">
              <a:spcBef>
                <a:spcPct val="0"/>
              </a:spcBef>
              <a:buFont typeface="Wingdings" panose="05000000000000000000" pitchFamily="2" charset="2"/>
              <a:buChar char="ü"/>
            </a:pPr>
            <a:endParaRPr lang="ru-RU" altLang="ru-RU" sz="1400"/>
          </a:p>
          <a:p>
            <a:pPr eaLnBrk="1" hangingPunct="1">
              <a:spcBef>
                <a:spcPct val="0"/>
              </a:spcBef>
              <a:buFont typeface="Wingdings" panose="05000000000000000000" pitchFamily="2" charset="2"/>
              <a:buChar char="ü"/>
            </a:pPr>
            <a:r>
              <a:rPr lang="ru-RU" altLang="ru-RU" sz="1400"/>
              <a:t>Обратные задачи</a:t>
            </a:r>
          </a:p>
          <a:p>
            <a:pPr eaLnBrk="1" hangingPunct="1">
              <a:spcBef>
                <a:spcPct val="0"/>
              </a:spcBef>
              <a:buFont typeface="Wingdings" panose="05000000000000000000" pitchFamily="2" charset="2"/>
              <a:buChar char="ü"/>
            </a:pPr>
            <a:r>
              <a:rPr lang="ru-RU" altLang="ru-RU" sz="1400"/>
              <a:t>Доп. главы уравнений в частных производных</a:t>
            </a:r>
          </a:p>
          <a:p>
            <a:pPr eaLnBrk="1" hangingPunct="1">
              <a:spcBef>
                <a:spcPct val="0"/>
              </a:spcBef>
              <a:buFont typeface="Wingdings" panose="05000000000000000000" pitchFamily="2" charset="2"/>
              <a:buChar char="ü"/>
            </a:pPr>
            <a:r>
              <a:rPr lang="ru-RU" altLang="ru-RU" sz="1400"/>
              <a:t>Численные методы математической физики</a:t>
            </a:r>
          </a:p>
        </p:txBody>
      </p:sp>
      <p:sp>
        <p:nvSpPr>
          <p:cNvPr id="21511" name="Text Box 11"/>
          <p:cNvSpPr txBox="1">
            <a:spLocks noChangeArrowheads="1"/>
          </p:cNvSpPr>
          <p:nvPr/>
        </p:nvSpPr>
        <p:spPr bwMode="auto">
          <a:xfrm>
            <a:off x="4664075" y="1490663"/>
            <a:ext cx="4321175" cy="2892425"/>
          </a:xfrm>
          <a:prstGeom prst="rect">
            <a:avLst/>
          </a:prstGeom>
          <a:solidFill>
            <a:schemeClr val="accent5"/>
          </a:solidFill>
          <a:ln w="9525">
            <a:solidFill>
              <a:schemeClr val="tx1"/>
            </a:solidFill>
            <a:miter lim="800000"/>
            <a:headEnd/>
            <a:tailEnd/>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Wingdings" pitchFamily="2" charset="2"/>
              <a:buNone/>
              <a:defRPr/>
            </a:pPr>
            <a:r>
              <a:rPr lang="ru-RU" sz="1400" b="1" dirty="0"/>
              <a:t>Общие курсы</a:t>
            </a:r>
          </a:p>
          <a:p>
            <a:pPr eaLnBrk="1" hangingPunct="1">
              <a:buFont typeface="Wingdings" pitchFamily="2" charset="2"/>
              <a:buNone/>
              <a:defRPr/>
            </a:pPr>
            <a:endParaRPr lang="ru-RU" sz="1400" dirty="0"/>
          </a:p>
          <a:p>
            <a:pPr eaLnBrk="1" hangingPunct="1">
              <a:buFont typeface="Wingdings" pitchFamily="2" charset="2"/>
              <a:buChar char="ü"/>
              <a:defRPr/>
            </a:pPr>
            <a:r>
              <a:rPr lang="ru-RU" sz="1400" dirty="0"/>
              <a:t>Функциональный анализ</a:t>
            </a:r>
          </a:p>
          <a:p>
            <a:pPr eaLnBrk="1" hangingPunct="1">
              <a:buFont typeface="Wingdings" pitchFamily="2" charset="2"/>
              <a:buChar char="ü"/>
              <a:defRPr/>
            </a:pPr>
            <a:r>
              <a:rPr lang="ru-RU" sz="1400" dirty="0"/>
              <a:t>Численные методы</a:t>
            </a:r>
          </a:p>
          <a:p>
            <a:pPr eaLnBrk="1" hangingPunct="1">
              <a:buFont typeface="Wingdings" pitchFamily="2" charset="2"/>
              <a:buChar char="ü"/>
              <a:defRPr/>
            </a:pPr>
            <a:r>
              <a:rPr lang="ru-RU" sz="1400" dirty="0"/>
              <a:t>Уравнения математической физики</a:t>
            </a:r>
          </a:p>
          <a:p>
            <a:pPr eaLnBrk="1" hangingPunct="1">
              <a:buFont typeface="Wingdings" pitchFamily="2" charset="2"/>
              <a:buChar char="ü"/>
              <a:defRPr/>
            </a:pPr>
            <a:r>
              <a:rPr lang="ru-RU" sz="1400" dirty="0"/>
              <a:t>Основы кибернетики</a:t>
            </a:r>
          </a:p>
          <a:p>
            <a:pPr eaLnBrk="1" hangingPunct="1">
              <a:buFont typeface="Wingdings" pitchFamily="2" charset="2"/>
              <a:buChar char="ü"/>
              <a:defRPr/>
            </a:pPr>
            <a:r>
              <a:rPr lang="ru-RU" sz="1400" dirty="0"/>
              <a:t>Методы оптимизации</a:t>
            </a:r>
          </a:p>
          <a:p>
            <a:pPr eaLnBrk="1" hangingPunct="1">
              <a:buFont typeface="Wingdings" pitchFamily="2" charset="2"/>
              <a:buChar char="ü"/>
              <a:defRPr/>
            </a:pPr>
            <a:r>
              <a:rPr lang="ru-RU" sz="1400" dirty="0"/>
              <a:t>Теория игр и исследование операций</a:t>
            </a:r>
          </a:p>
          <a:p>
            <a:pPr eaLnBrk="1" hangingPunct="1">
              <a:buFont typeface="Wingdings" pitchFamily="2" charset="2"/>
              <a:buChar char="ü"/>
              <a:defRPr/>
            </a:pPr>
            <a:r>
              <a:rPr lang="ru-RU" sz="1400" dirty="0"/>
              <a:t>Базы данных</a:t>
            </a:r>
          </a:p>
          <a:p>
            <a:pPr eaLnBrk="1" hangingPunct="1">
              <a:buFont typeface="Wingdings" pitchFamily="2" charset="2"/>
              <a:buChar char="ü"/>
              <a:defRPr/>
            </a:pPr>
            <a:r>
              <a:rPr lang="ru-RU" sz="1400" dirty="0"/>
              <a:t>Суперкомпьютеры и параллельная обработка данных</a:t>
            </a:r>
          </a:p>
          <a:p>
            <a:pPr eaLnBrk="1" hangingPunct="1">
              <a:buFont typeface="Wingdings" pitchFamily="2" charset="2"/>
              <a:buChar char="ü"/>
              <a:defRPr/>
            </a:pPr>
            <a:r>
              <a:rPr lang="ru-RU" sz="1400" dirty="0"/>
              <a:t>Практикум на ЭВМ</a:t>
            </a:r>
          </a:p>
          <a:p>
            <a:pPr eaLnBrk="1" hangingPunct="1">
              <a:buFont typeface="Wingdings" pitchFamily="2" charset="2"/>
              <a:buChar char="ü"/>
              <a:defRPr/>
            </a:pPr>
            <a:r>
              <a:rPr lang="ru-RU" sz="1400" dirty="0"/>
              <a:t>Физика волновых процессов</a:t>
            </a:r>
          </a:p>
        </p:txBody>
      </p:sp>
      <p:sp>
        <p:nvSpPr>
          <p:cNvPr id="32776" name="TextBox 1"/>
          <p:cNvSpPr txBox="1">
            <a:spLocks noChangeArrowheads="1"/>
          </p:cNvSpPr>
          <p:nvPr/>
        </p:nvSpPr>
        <p:spPr bwMode="auto">
          <a:xfrm>
            <a:off x="290513" y="5522913"/>
            <a:ext cx="7939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1800"/>
              <a:t>Магистерская программа кафедры</a:t>
            </a:r>
            <a:r>
              <a:rPr lang="en-US" altLang="ru-RU" sz="1800"/>
              <a:t>:</a:t>
            </a:r>
            <a:endParaRPr lang="ru-RU" altLang="ru-RU" sz="1800"/>
          </a:p>
          <a:p>
            <a:pPr algn="ctr" eaLnBrk="1" hangingPunct="1">
              <a:spcBef>
                <a:spcPct val="0"/>
              </a:spcBef>
              <a:buFontTx/>
              <a:buNone/>
            </a:pPr>
            <a:r>
              <a:rPr lang="en-US" altLang="ru-RU" sz="1800"/>
              <a:t>“</a:t>
            </a:r>
            <a:r>
              <a:rPr lang="ru-RU" altLang="ru-RU" sz="1800"/>
              <a:t>Компьютерные методы в математической физике, обратных задачах и </a:t>
            </a:r>
          </a:p>
          <a:p>
            <a:pPr algn="ctr" eaLnBrk="1" hangingPunct="1">
              <a:spcBef>
                <a:spcPct val="0"/>
              </a:spcBef>
              <a:buFontTx/>
              <a:buNone/>
            </a:pPr>
            <a:r>
              <a:rPr lang="ru-RU" altLang="ru-RU" sz="1800"/>
              <a:t>обработке изображений</a:t>
            </a:r>
            <a:r>
              <a:rPr lang="en-US" altLang="ru-RU" sz="1800"/>
              <a:t>”</a:t>
            </a:r>
            <a:endParaRPr lang="ru-RU" altLang="ru-RU"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8820150" cy="1152525"/>
            <a:chOff x="0" y="164"/>
            <a:chExt cx="5556" cy="726"/>
          </a:xfrm>
        </p:grpSpPr>
        <p:sp>
          <p:nvSpPr>
            <p:cNvPr id="11272"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3"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4"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5"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6"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1267" name="Rectangle 8"/>
          <p:cNvSpPr>
            <a:spLocks noGrp="1" noChangeArrowheads="1"/>
          </p:cNvSpPr>
          <p:nvPr>
            <p:ph type="title"/>
          </p:nvPr>
        </p:nvSpPr>
        <p:spPr>
          <a:xfrm>
            <a:off x="557213" y="274638"/>
            <a:ext cx="8229600" cy="561975"/>
          </a:xfrm>
        </p:spPr>
        <p:txBody>
          <a:bodyPr/>
          <a:lstStyle/>
          <a:p>
            <a:pPr eaLnBrk="1" hangingPunct="1"/>
            <a:r>
              <a:rPr lang="ru-RU" altLang="ru-RU" sz="2800" dirty="0"/>
              <a:t>Обратная задача электрокардиографии</a:t>
            </a:r>
          </a:p>
        </p:txBody>
      </p:sp>
      <p:pic>
        <p:nvPicPr>
          <p:cNvPr id="11268"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AutoShape 22"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1270" name="AutoShape 24"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pic>
        <p:nvPicPr>
          <p:cNvPr id="2" name="Picture 1">
            <a:extLst>
              <a:ext uri="{FF2B5EF4-FFF2-40B4-BE49-F238E27FC236}">
                <a16:creationId xmlns:a16="http://schemas.microsoft.com/office/drawing/2014/main" id="{E99BF835-5492-43E6-93BB-49D353F830BE}"/>
              </a:ext>
            </a:extLst>
          </p:cNvPr>
          <p:cNvPicPr>
            <a:picLocks noChangeAspect="1"/>
          </p:cNvPicPr>
          <p:nvPr/>
        </p:nvPicPr>
        <p:blipFill>
          <a:blip r:embed="rId4"/>
          <a:stretch>
            <a:fillRect/>
          </a:stretch>
        </p:blipFill>
        <p:spPr>
          <a:xfrm>
            <a:off x="460375" y="1153096"/>
            <a:ext cx="8137525" cy="525127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8820150" cy="1152525"/>
            <a:chOff x="0" y="164"/>
            <a:chExt cx="5556" cy="726"/>
          </a:xfrm>
        </p:grpSpPr>
        <p:sp>
          <p:nvSpPr>
            <p:cNvPr id="11272" name="Rectangle 3"/>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3" name="Rectangle 4"/>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4" name="Rectangle 5"/>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5" name="Rectangle 6"/>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1276" name="Rectangle 7"/>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1267" name="Rectangle 8"/>
          <p:cNvSpPr>
            <a:spLocks noGrp="1" noChangeArrowheads="1"/>
          </p:cNvSpPr>
          <p:nvPr>
            <p:ph type="title"/>
          </p:nvPr>
        </p:nvSpPr>
        <p:spPr>
          <a:xfrm>
            <a:off x="557213" y="274638"/>
            <a:ext cx="8229600" cy="561975"/>
          </a:xfrm>
        </p:spPr>
        <p:txBody>
          <a:bodyPr/>
          <a:lstStyle/>
          <a:p>
            <a:pPr eaLnBrk="1" hangingPunct="1"/>
            <a:r>
              <a:rPr lang="ru-RU" altLang="ru-RU" sz="2000" dirty="0"/>
              <a:t>Обратная задача электрокардиографии</a:t>
            </a:r>
            <a:r>
              <a:rPr lang="en-US" altLang="ru-RU" sz="2000" dirty="0"/>
              <a:t> (</a:t>
            </a:r>
            <a:r>
              <a:rPr lang="ru-RU" altLang="ru-RU" sz="2000" dirty="0"/>
              <a:t>продолжение)</a:t>
            </a:r>
          </a:p>
        </p:txBody>
      </p:sp>
      <p:pic>
        <p:nvPicPr>
          <p:cNvPr id="11268" name="Picture 9"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AutoShape 22"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sp>
        <p:nvSpPr>
          <p:cNvPr id="11270" name="AutoShape 24" descr="CID:%7b7B1697CC-2B44-47EF-8DE8-DC22150DFD31%7d/omega-mesh.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1800"/>
          </a:p>
        </p:txBody>
      </p:sp>
      <p:pic>
        <p:nvPicPr>
          <p:cNvPr id="2" name="Picture 1">
            <a:extLst>
              <a:ext uri="{FF2B5EF4-FFF2-40B4-BE49-F238E27FC236}">
                <a16:creationId xmlns:a16="http://schemas.microsoft.com/office/drawing/2014/main" id="{C38B9C77-1ACA-4054-A484-533B0B3F995E}"/>
              </a:ext>
            </a:extLst>
          </p:cNvPr>
          <p:cNvPicPr>
            <a:picLocks noChangeAspect="1"/>
          </p:cNvPicPr>
          <p:nvPr/>
        </p:nvPicPr>
        <p:blipFill>
          <a:blip r:embed="rId4"/>
          <a:stretch>
            <a:fillRect/>
          </a:stretch>
        </p:blipFill>
        <p:spPr>
          <a:xfrm>
            <a:off x="460375" y="1347540"/>
            <a:ext cx="8316416" cy="5100380"/>
          </a:xfrm>
          <a:prstGeom prst="rect">
            <a:avLst/>
          </a:prstGeom>
        </p:spPr>
      </p:pic>
    </p:spTree>
    <p:extLst>
      <p:ext uri="{BB962C8B-B14F-4D97-AF65-F5344CB8AC3E}">
        <p14:creationId xmlns:p14="http://schemas.microsoft.com/office/powerpoint/2010/main" val="375434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8"/>
          <p:cNvGrpSpPr>
            <a:grpSpLocks/>
          </p:cNvGrpSpPr>
          <p:nvPr/>
        </p:nvGrpSpPr>
        <p:grpSpPr bwMode="auto">
          <a:xfrm>
            <a:off x="0" y="0"/>
            <a:ext cx="8820150" cy="1152525"/>
            <a:chOff x="0" y="164"/>
            <a:chExt cx="5556" cy="726"/>
          </a:xfrm>
        </p:grpSpPr>
        <p:sp>
          <p:nvSpPr>
            <p:cNvPr id="13319" name="Rectangle 9"/>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0" name="Rectangle 10"/>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1" name="Rectangle 11"/>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2" name="Rectangle 12"/>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3" name="Rectangle 13"/>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3315" name="Rectangle 2"/>
          <p:cNvSpPr>
            <a:spLocks noGrp="1" noChangeArrowheads="1"/>
          </p:cNvSpPr>
          <p:nvPr>
            <p:ph type="title"/>
          </p:nvPr>
        </p:nvSpPr>
        <p:spPr>
          <a:xfrm>
            <a:off x="250825" y="260350"/>
            <a:ext cx="8893175" cy="633413"/>
          </a:xfrm>
        </p:spPr>
        <p:txBody>
          <a:bodyPr/>
          <a:lstStyle/>
          <a:p>
            <a:pPr eaLnBrk="1" hangingPunct="1"/>
            <a:r>
              <a:rPr lang="ru-RU" altLang="ru-RU" sz="3200"/>
              <a:t>Диффузия в обработке изображений</a:t>
            </a:r>
          </a:p>
        </p:txBody>
      </p:sp>
      <p:pic>
        <p:nvPicPr>
          <p:cNvPr id="13316" name="Picture 14"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8538" y="0"/>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8" descr="55_noise_full_20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2482850"/>
            <a:ext cx="5810250"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7" descr="55_noise_r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1555750"/>
            <a:ext cx="44069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8"/>
          <p:cNvGrpSpPr>
            <a:grpSpLocks/>
          </p:cNvGrpSpPr>
          <p:nvPr/>
        </p:nvGrpSpPr>
        <p:grpSpPr bwMode="auto">
          <a:xfrm>
            <a:off x="0" y="0"/>
            <a:ext cx="8820150" cy="981075"/>
            <a:chOff x="0" y="164"/>
            <a:chExt cx="5556" cy="726"/>
          </a:xfrm>
        </p:grpSpPr>
        <p:sp>
          <p:nvSpPr>
            <p:cNvPr id="15380" name="Rectangle 19"/>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5381" name="Rectangle 20"/>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5382" name="Rectangle 21"/>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5383" name="Rectangle 22"/>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5384" name="Rectangle 23"/>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pic>
        <p:nvPicPr>
          <p:cNvPr id="15363" name="Picture 24"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788" y="188913"/>
            <a:ext cx="52546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
          <p:cNvGrpSpPr>
            <a:grpSpLocks/>
          </p:cNvGrpSpPr>
          <p:nvPr/>
        </p:nvGrpSpPr>
        <p:grpSpPr bwMode="auto">
          <a:xfrm>
            <a:off x="6073775" y="685800"/>
            <a:ext cx="2917825" cy="5029200"/>
            <a:chOff x="3826" y="432"/>
            <a:chExt cx="1838" cy="3168"/>
          </a:xfrm>
        </p:grpSpPr>
        <p:pic>
          <p:nvPicPr>
            <p:cNvPr id="15377" name="Picture 4" descr="Радиоволны красные двигаются"/>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40" y="912"/>
              <a:ext cx="1056"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5" descr="helicopter7 и гандол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 y="432"/>
              <a:ext cx="1838" cy="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6" descr="Радиоволны синие двигаются"/>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92" y="919"/>
              <a:ext cx="480" cy="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5" name="Rectangle 7"/>
          <p:cNvSpPr>
            <a:spLocks noChangeArrowheads="1"/>
          </p:cNvSpPr>
          <p:nvPr/>
        </p:nvSpPr>
        <p:spPr bwMode="auto">
          <a:xfrm>
            <a:off x="5562600" y="5029200"/>
            <a:ext cx="3048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nvGrpSpPr>
          <p:cNvPr id="15366" name="Group 8"/>
          <p:cNvGrpSpPr>
            <a:grpSpLocks/>
          </p:cNvGrpSpPr>
          <p:nvPr/>
        </p:nvGrpSpPr>
        <p:grpSpPr bwMode="auto">
          <a:xfrm>
            <a:off x="-76200" y="5181600"/>
            <a:ext cx="9448800" cy="1676400"/>
            <a:chOff x="-48" y="3120"/>
            <a:chExt cx="5952" cy="1200"/>
          </a:xfrm>
        </p:grpSpPr>
        <p:grpSp>
          <p:nvGrpSpPr>
            <p:cNvPr id="15368" name="Group 9"/>
            <p:cNvGrpSpPr>
              <a:grpSpLocks/>
            </p:cNvGrpSpPr>
            <p:nvPr/>
          </p:nvGrpSpPr>
          <p:grpSpPr bwMode="auto">
            <a:xfrm>
              <a:off x="-48" y="3120"/>
              <a:ext cx="5952" cy="1200"/>
              <a:chOff x="-96" y="3120"/>
              <a:chExt cx="5952" cy="1200"/>
            </a:xfrm>
          </p:grpSpPr>
          <p:grpSp>
            <p:nvGrpSpPr>
              <p:cNvPr id="15370" name="Group 10"/>
              <p:cNvGrpSpPr>
                <a:grpSpLocks/>
              </p:cNvGrpSpPr>
              <p:nvPr/>
            </p:nvGrpSpPr>
            <p:grpSpPr bwMode="auto">
              <a:xfrm>
                <a:off x="-96" y="3120"/>
                <a:ext cx="5952" cy="1200"/>
                <a:chOff x="-96" y="3120"/>
                <a:chExt cx="5952" cy="1200"/>
              </a:xfrm>
            </p:grpSpPr>
            <p:grpSp>
              <p:nvGrpSpPr>
                <p:cNvPr id="15372" name="Group 11"/>
                <p:cNvGrpSpPr>
                  <a:grpSpLocks/>
                </p:cNvGrpSpPr>
                <p:nvPr/>
              </p:nvGrpSpPr>
              <p:grpSpPr bwMode="auto">
                <a:xfrm>
                  <a:off x="-96" y="3120"/>
                  <a:ext cx="5952" cy="1200"/>
                  <a:chOff x="-96" y="3120"/>
                  <a:chExt cx="5952" cy="1200"/>
                </a:xfrm>
              </p:grpSpPr>
              <p:pic>
                <p:nvPicPr>
                  <p:cNvPr id="15374" name="Picture 12" descr="Разрез"/>
                  <p:cNvPicPr>
                    <a:picLocks noChangeAspect="1" noChangeArrowheads="1"/>
                  </p:cNvPicPr>
                  <p:nvPr/>
                </p:nvPicPr>
                <p:blipFill>
                  <a:blip r:embed="rId7">
                    <a:extLst>
                      <a:ext uri="{28A0092B-C50C-407E-A947-70E740481C1C}">
                        <a14:useLocalDpi xmlns:a14="http://schemas.microsoft.com/office/drawing/2010/main" val="0"/>
                      </a:ext>
                    </a:extLst>
                  </a:blip>
                  <a:srcRect t="8000"/>
                  <a:stretch>
                    <a:fillRect/>
                  </a:stretch>
                </p:blipFill>
                <p:spPr bwMode="auto">
                  <a:xfrm>
                    <a:off x="-96" y="3216"/>
                    <a:ext cx="5952"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Rectangle 13"/>
                  <p:cNvSpPr>
                    <a:spLocks noChangeArrowheads="1"/>
                  </p:cNvSpPr>
                  <p:nvPr/>
                </p:nvSpPr>
                <p:spPr bwMode="auto">
                  <a:xfrm>
                    <a:off x="2448" y="312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5376" name="Rectangle 14"/>
                  <p:cNvSpPr>
                    <a:spLocks noChangeArrowheads="1"/>
                  </p:cNvSpPr>
                  <p:nvPr/>
                </p:nvSpPr>
                <p:spPr bwMode="auto">
                  <a:xfrm>
                    <a:off x="96" y="3147"/>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5373" name="Rectangle 15"/>
                <p:cNvSpPr>
                  <a:spLocks noChangeArrowheads="1"/>
                </p:cNvSpPr>
                <p:nvPr/>
              </p:nvSpPr>
              <p:spPr bwMode="auto">
                <a:xfrm>
                  <a:off x="3504" y="3120"/>
                  <a:ext cx="144"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5371" name="Rectangle 16"/>
              <p:cNvSpPr>
                <a:spLocks noChangeArrowheads="1"/>
              </p:cNvSpPr>
              <p:nvPr/>
            </p:nvSpPr>
            <p:spPr bwMode="auto">
              <a:xfrm>
                <a:off x="672" y="312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5369" name="Rectangle 17"/>
            <p:cNvSpPr>
              <a:spLocks noChangeArrowheads="1"/>
            </p:cNvSpPr>
            <p:nvPr/>
          </p:nvSpPr>
          <p:spPr bwMode="auto">
            <a:xfrm>
              <a:off x="5568" y="3243"/>
              <a:ext cx="96"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5367" name="Rectangle 25"/>
          <p:cNvSpPr>
            <a:spLocks noChangeArrowheads="1"/>
          </p:cNvSpPr>
          <p:nvPr/>
        </p:nvSpPr>
        <p:spPr bwMode="auto">
          <a:xfrm>
            <a:off x="1403350" y="0"/>
            <a:ext cx="75104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a:solidFill>
                  <a:schemeClr val="tx2"/>
                </a:solidFill>
              </a:rPr>
              <a:t>Аэрометоды магнитного зондирования Земли</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0-#ppt_w/2"/>
                                          </p:val>
                                        </p:tav>
                                        <p:tav tm="100000">
                                          <p:val>
                                            <p:strVal val="#ppt_x"/>
                                          </p:val>
                                        </p:tav>
                                      </p:tavLst>
                                    </p:anim>
                                    <p:anim calcmode="lin" valueType="num">
                                      <p:cBhvr additive="base">
                                        <p:cTn id="8" dur="5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4"/>
          <p:cNvGrpSpPr>
            <a:grpSpLocks/>
          </p:cNvGrpSpPr>
          <p:nvPr/>
        </p:nvGrpSpPr>
        <p:grpSpPr bwMode="auto">
          <a:xfrm>
            <a:off x="0" y="0"/>
            <a:ext cx="8820150" cy="836613"/>
            <a:chOff x="0" y="164"/>
            <a:chExt cx="5556" cy="726"/>
          </a:xfrm>
        </p:grpSpPr>
        <p:sp>
          <p:nvSpPr>
            <p:cNvPr id="17434" name="Rectangle 25"/>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7435" name="Rectangle 26"/>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7436" name="Rectangle 27"/>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7437" name="Rectangle 28"/>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7438" name="Rectangle 29"/>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pic>
        <p:nvPicPr>
          <p:cNvPr id="17411" name="Picture 2" descr="Радиоволны красные двигаются"/>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447800"/>
            <a:ext cx="1676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helicopter7 и гандола"/>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765175"/>
            <a:ext cx="29178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Радиоволны синие двигаются"/>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1458913"/>
            <a:ext cx="762000"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6"/>
          <p:cNvGrpSpPr>
            <a:grpSpLocks/>
          </p:cNvGrpSpPr>
          <p:nvPr/>
        </p:nvGrpSpPr>
        <p:grpSpPr bwMode="auto">
          <a:xfrm>
            <a:off x="152400" y="685800"/>
            <a:ext cx="6019800" cy="4267200"/>
            <a:chOff x="0" y="528"/>
            <a:chExt cx="3792" cy="2448"/>
          </a:xfrm>
        </p:grpSpPr>
        <p:grpSp>
          <p:nvGrpSpPr>
            <p:cNvPr id="17428" name="Group 7"/>
            <p:cNvGrpSpPr>
              <a:grpSpLocks/>
            </p:cNvGrpSpPr>
            <p:nvPr/>
          </p:nvGrpSpPr>
          <p:grpSpPr bwMode="auto">
            <a:xfrm>
              <a:off x="0" y="528"/>
              <a:ext cx="3792" cy="2448"/>
              <a:chOff x="0" y="672"/>
              <a:chExt cx="3408" cy="2016"/>
            </a:xfrm>
          </p:grpSpPr>
          <p:pic>
            <p:nvPicPr>
              <p:cNvPr id="17430" name="Picture 8" descr="График"/>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864"/>
                <a:ext cx="3312" cy="1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1" name="Line 9"/>
              <p:cNvSpPr>
                <a:spLocks noChangeShapeType="1"/>
              </p:cNvSpPr>
              <p:nvPr/>
            </p:nvSpPr>
            <p:spPr bwMode="auto">
              <a:xfrm>
                <a:off x="3168" y="245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aphicFrame>
            <p:nvGraphicFramePr>
              <p:cNvPr id="17432" name="Object 10"/>
              <p:cNvGraphicFramePr>
                <a:graphicFrameLocks noChangeAspect="1"/>
              </p:cNvGraphicFramePr>
              <p:nvPr/>
            </p:nvGraphicFramePr>
            <p:xfrm>
              <a:off x="119" y="672"/>
              <a:ext cx="177" cy="192"/>
            </p:xfrm>
            <a:graphic>
              <a:graphicData uri="http://schemas.openxmlformats.org/presentationml/2006/ole">
                <mc:AlternateContent xmlns:mc="http://schemas.openxmlformats.org/markup-compatibility/2006">
                  <mc:Choice xmlns:v="urn:schemas-microsoft-com:vml" Requires="v">
                    <p:oleObj spid="_x0000_s1026" name="Equation" r:id="rId9" imgW="152268" imgH="164957" progId="Equation.3">
                      <p:embed/>
                    </p:oleObj>
                  </mc:Choice>
                  <mc:Fallback>
                    <p:oleObj name="Equation" r:id="rId9" imgW="152268" imgH="164957" progId="Equation.3">
                      <p:embed/>
                      <p:pic>
                        <p:nvPicPr>
                          <p:cNvPr id="17432"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 y="672"/>
                            <a:ext cx="177"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33" name="Object 11"/>
              <p:cNvGraphicFramePr>
                <a:graphicFrameLocks noChangeAspect="1"/>
              </p:cNvGraphicFramePr>
              <p:nvPr/>
            </p:nvGraphicFramePr>
            <p:xfrm>
              <a:off x="3221" y="2208"/>
              <a:ext cx="187" cy="240"/>
            </p:xfrm>
            <a:graphic>
              <a:graphicData uri="http://schemas.openxmlformats.org/presentationml/2006/ole">
                <mc:AlternateContent xmlns:mc="http://schemas.openxmlformats.org/markup-compatibility/2006">
                  <mc:Choice xmlns:v="urn:schemas-microsoft-com:vml" Requires="v">
                    <p:oleObj spid="_x0000_s1027" name="Equation" r:id="rId11" imgW="139579" imgH="177646" progId="Equation.3">
                      <p:embed/>
                    </p:oleObj>
                  </mc:Choice>
                  <mc:Fallback>
                    <p:oleObj name="Equation" r:id="rId11" imgW="139579" imgH="177646" progId="Equation.3">
                      <p:embed/>
                      <p:pic>
                        <p:nvPicPr>
                          <p:cNvPr id="17433"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1" y="2208"/>
                            <a:ext cx="187"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17429" name="Line 12"/>
            <p:cNvSpPr>
              <a:spLocks noChangeShapeType="1"/>
            </p:cNvSpPr>
            <p:nvPr/>
          </p:nvSpPr>
          <p:spPr bwMode="auto">
            <a:xfrm flipV="1">
              <a:off x="279" y="672"/>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sp>
        <p:nvSpPr>
          <p:cNvPr id="17415" name="Rectangle 13"/>
          <p:cNvSpPr>
            <a:spLocks noChangeArrowheads="1"/>
          </p:cNvSpPr>
          <p:nvPr/>
        </p:nvSpPr>
        <p:spPr bwMode="auto">
          <a:xfrm>
            <a:off x="5562600" y="5029200"/>
            <a:ext cx="304800" cy="2286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nvGrpSpPr>
          <p:cNvPr id="17416" name="Group 14"/>
          <p:cNvGrpSpPr>
            <a:grpSpLocks/>
          </p:cNvGrpSpPr>
          <p:nvPr/>
        </p:nvGrpSpPr>
        <p:grpSpPr bwMode="auto">
          <a:xfrm>
            <a:off x="-76200" y="5181600"/>
            <a:ext cx="9448800" cy="1676400"/>
            <a:chOff x="-48" y="3120"/>
            <a:chExt cx="5952" cy="1200"/>
          </a:xfrm>
        </p:grpSpPr>
        <p:grpSp>
          <p:nvGrpSpPr>
            <p:cNvPr id="17419" name="Group 15"/>
            <p:cNvGrpSpPr>
              <a:grpSpLocks/>
            </p:cNvGrpSpPr>
            <p:nvPr/>
          </p:nvGrpSpPr>
          <p:grpSpPr bwMode="auto">
            <a:xfrm>
              <a:off x="-48" y="3120"/>
              <a:ext cx="5952" cy="1200"/>
              <a:chOff x="-96" y="3120"/>
              <a:chExt cx="5952" cy="1200"/>
            </a:xfrm>
          </p:grpSpPr>
          <p:grpSp>
            <p:nvGrpSpPr>
              <p:cNvPr id="17421" name="Group 16"/>
              <p:cNvGrpSpPr>
                <a:grpSpLocks/>
              </p:cNvGrpSpPr>
              <p:nvPr/>
            </p:nvGrpSpPr>
            <p:grpSpPr bwMode="auto">
              <a:xfrm>
                <a:off x="-96" y="3120"/>
                <a:ext cx="5952" cy="1200"/>
                <a:chOff x="-96" y="3120"/>
                <a:chExt cx="5952" cy="1200"/>
              </a:xfrm>
            </p:grpSpPr>
            <p:grpSp>
              <p:nvGrpSpPr>
                <p:cNvPr id="17423" name="Group 17"/>
                <p:cNvGrpSpPr>
                  <a:grpSpLocks/>
                </p:cNvGrpSpPr>
                <p:nvPr/>
              </p:nvGrpSpPr>
              <p:grpSpPr bwMode="auto">
                <a:xfrm>
                  <a:off x="-96" y="3120"/>
                  <a:ext cx="5952" cy="1200"/>
                  <a:chOff x="-96" y="3120"/>
                  <a:chExt cx="5952" cy="1200"/>
                </a:xfrm>
              </p:grpSpPr>
              <p:pic>
                <p:nvPicPr>
                  <p:cNvPr id="17425" name="Picture 18" descr="Разрез"/>
                  <p:cNvPicPr>
                    <a:picLocks noChangeAspect="1" noChangeArrowheads="1"/>
                  </p:cNvPicPr>
                  <p:nvPr/>
                </p:nvPicPr>
                <p:blipFill>
                  <a:blip r:embed="rId13">
                    <a:extLst>
                      <a:ext uri="{28A0092B-C50C-407E-A947-70E740481C1C}">
                        <a14:useLocalDpi xmlns:a14="http://schemas.microsoft.com/office/drawing/2010/main" val="0"/>
                      </a:ext>
                    </a:extLst>
                  </a:blip>
                  <a:srcRect t="8000"/>
                  <a:stretch>
                    <a:fillRect/>
                  </a:stretch>
                </p:blipFill>
                <p:spPr bwMode="auto">
                  <a:xfrm>
                    <a:off x="-96" y="3216"/>
                    <a:ext cx="5952"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Rectangle 19"/>
                  <p:cNvSpPr>
                    <a:spLocks noChangeArrowheads="1"/>
                  </p:cNvSpPr>
                  <p:nvPr/>
                </p:nvSpPr>
                <p:spPr bwMode="auto">
                  <a:xfrm>
                    <a:off x="2448" y="312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7427" name="Rectangle 20"/>
                  <p:cNvSpPr>
                    <a:spLocks noChangeArrowheads="1"/>
                  </p:cNvSpPr>
                  <p:nvPr/>
                </p:nvSpPr>
                <p:spPr bwMode="auto">
                  <a:xfrm>
                    <a:off x="96" y="3147"/>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7424" name="Rectangle 21"/>
                <p:cNvSpPr>
                  <a:spLocks noChangeArrowheads="1"/>
                </p:cNvSpPr>
                <p:nvPr/>
              </p:nvSpPr>
              <p:spPr bwMode="auto">
                <a:xfrm>
                  <a:off x="3504" y="3120"/>
                  <a:ext cx="144"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7422" name="Rectangle 22"/>
              <p:cNvSpPr>
                <a:spLocks noChangeArrowheads="1"/>
              </p:cNvSpPr>
              <p:nvPr/>
            </p:nvSpPr>
            <p:spPr bwMode="auto">
              <a:xfrm>
                <a:off x="672" y="3120"/>
                <a:ext cx="192"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7420" name="Rectangle 23"/>
            <p:cNvSpPr>
              <a:spLocks noChangeArrowheads="1"/>
            </p:cNvSpPr>
            <p:nvPr/>
          </p:nvSpPr>
          <p:spPr bwMode="auto">
            <a:xfrm>
              <a:off x="5568" y="3243"/>
              <a:ext cx="96"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pic>
        <p:nvPicPr>
          <p:cNvPr id="17417" name="Picture 30" descr="P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59788" y="188913"/>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Rectangle 32"/>
          <p:cNvSpPr>
            <a:spLocks noChangeArrowheads="1"/>
          </p:cNvSpPr>
          <p:nvPr/>
        </p:nvSpPr>
        <p:spPr bwMode="auto">
          <a:xfrm>
            <a:off x="1403350" y="0"/>
            <a:ext cx="75104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ltLang="ru-RU" sz="2400">
                <a:solidFill>
                  <a:schemeClr val="tx2"/>
                </a:solidFill>
              </a:rPr>
              <a:t>Аэрометоды магнитного зондирования Земли</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8"/>
          <p:cNvGrpSpPr>
            <a:grpSpLocks/>
          </p:cNvGrpSpPr>
          <p:nvPr/>
        </p:nvGrpSpPr>
        <p:grpSpPr bwMode="auto">
          <a:xfrm>
            <a:off x="0" y="0"/>
            <a:ext cx="8820150" cy="1152525"/>
            <a:chOff x="0" y="164"/>
            <a:chExt cx="5556" cy="726"/>
          </a:xfrm>
        </p:grpSpPr>
        <p:sp>
          <p:nvSpPr>
            <p:cNvPr id="13319" name="Rectangle 9"/>
            <p:cNvSpPr>
              <a:spLocks noChangeArrowheads="1"/>
            </p:cNvSpPr>
            <p:nvPr/>
          </p:nvSpPr>
          <p:spPr bwMode="auto">
            <a:xfrm>
              <a:off x="227" y="209"/>
              <a:ext cx="544" cy="272"/>
            </a:xfrm>
            <a:prstGeom prst="rect">
              <a:avLst/>
            </a:prstGeom>
            <a:gradFill rotWithShape="1">
              <a:gsLst>
                <a:gs pos="0">
                  <a:srgbClr val="0000FF"/>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0" name="Rectangle 10"/>
            <p:cNvSpPr>
              <a:spLocks noChangeArrowheads="1"/>
            </p:cNvSpPr>
            <p:nvPr/>
          </p:nvSpPr>
          <p:spPr bwMode="auto">
            <a:xfrm>
              <a:off x="317" y="481"/>
              <a:ext cx="635" cy="318"/>
            </a:xfrm>
            <a:prstGeom prst="rect">
              <a:avLst/>
            </a:prstGeom>
            <a:gradFill rotWithShape="1">
              <a:gsLst>
                <a:gs pos="0">
                  <a:srgbClr val="FFCC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1" name="Rectangle 11"/>
            <p:cNvSpPr>
              <a:spLocks noChangeArrowheads="1"/>
            </p:cNvSpPr>
            <p:nvPr/>
          </p:nvSpPr>
          <p:spPr bwMode="auto">
            <a:xfrm>
              <a:off x="0" y="436"/>
              <a:ext cx="408" cy="318"/>
            </a:xfrm>
            <a:prstGeom prst="rect">
              <a:avLst/>
            </a:prstGeom>
            <a:gradFill rotWithShape="1">
              <a:gsLst>
                <a:gs pos="0">
                  <a:schemeClr val="bg1"/>
                </a:gs>
                <a:gs pos="100000">
                  <a:srgbClr val="FF00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2" name="Rectangle 12"/>
            <p:cNvSpPr>
              <a:spLocks noChangeArrowheads="1"/>
            </p:cNvSpPr>
            <p:nvPr/>
          </p:nvSpPr>
          <p:spPr bwMode="auto">
            <a:xfrm>
              <a:off x="204" y="708"/>
              <a:ext cx="5352" cy="23"/>
            </a:xfrm>
            <a:prstGeom prst="rect">
              <a:avLst/>
            </a:prstGeom>
            <a:gradFill rotWithShape="1">
              <a:gsLst>
                <a:gs pos="0">
                  <a:schemeClr val="tx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sp>
          <p:nvSpPr>
            <p:cNvPr id="13323" name="Rectangle 13"/>
            <p:cNvSpPr>
              <a:spLocks noChangeArrowheads="1"/>
            </p:cNvSpPr>
            <p:nvPr/>
          </p:nvSpPr>
          <p:spPr bwMode="auto">
            <a:xfrm>
              <a:off x="476" y="164"/>
              <a:ext cx="11" cy="72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1800"/>
            </a:p>
          </p:txBody>
        </p:sp>
      </p:grpSp>
      <p:sp>
        <p:nvSpPr>
          <p:cNvPr id="13315" name="Rectangle 2"/>
          <p:cNvSpPr>
            <a:spLocks noGrp="1" noChangeArrowheads="1"/>
          </p:cNvSpPr>
          <p:nvPr>
            <p:ph type="title"/>
          </p:nvPr>
        </p:nvSpPr>
        <p:spPr>
          <a:xfrm>
            <a:off x="189496" y="286901"/>
            <a:ext cx="8893175" cy="633413"/>
          </a:xfrm>
        </p:spPr>
        <p:txBody>
          <a:bodyPr/>
          <a:lstStyle/>
          <a:p>
            <a:pPr eaLnBrk="1" hangingPunct="1"/>
            <a:r>
              <a:rPr lang="ru-RU" sz="2800" dirty="0"/>
              <a:t>Математические модели электроразведки</a:t>
            </a:r>
            <a:endParaRPr lang="ru-RU" altLang="ru-RU" sz="2800" dirty="0"/>
          </a:p>
        </p:txBody>
      </p:sp>
      <p:pic>
        <p:nvPicPr>
          <p:cNvPr id="13316" name="Picture 14" descr="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8538" y="0"/>
            <a:ext cx="525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одзаголовок 2">
            <a:extLst>
              <a:ext uri="{FF2B5EF4-FFF2-40B4-BE49-F238E27FC236}">
                <a16:creationId xmlns:a16="http://schemas.microsoft.com/office/drawing/2014/main" id="{BCE8CFFD-130F-45E3-AFAA-45566AF2077B}"/>
              </a:ext>
            </a:extLst>
          </p:cNvPr>
          <p:cNvSpPr>
            <a:spLocks noGrp="1"/>
          </p:cNvSpPr>
          <p:nvPr/>
        </p:nvSpPr>
        <p:spPr>
          <a:xfrm>
            <a:off x="653630" y="1378240"/>
            <a:ext cx="7964908" cy="1646266"/>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just"/>
            <a:r>
              <a:rPr lang="ru-RU" sz="2200" b="1" dirty="0">
                <a:latin typeface="Times New Roman" pitchFamily="18" charset="0"/>
                <a:cs typeface="Times New Roman" pitchFamily="18" charset="0"/>
              </a:rPr>
              <a:t>Электромагнитные зондирования</a:t>
            </a:r>
            <a:r>
              <a:rPr lang="ru-RU" sz="2200" dirty="0"/>
              <a:t> </a:t>
            </a:r>
            <a:r>
              <a:rPr lang="ru-RU" dirty="0"/>
              <a:t>используются при глубинных исследованиях, поисках полезных ископаемых. В методе частотного электромагнитного зондирования приёмниками измеряются электрические и магнитные составляющие поля, созданного в Земле электрическим диполем или петлей (источником), питаемыми током переменной частоты. С помощью математических моделей решается обратная задача, в которой по измеренному полю восстанавливается геоэлектрический разрез прилегающей среды.</a:t>
            </a:r>
            <a:r>
              <a:rPr lang="ru-RU" altLang="en-US" dirty="0"/>
              <a:t>  </a:t>
            </a:r>
            <a:endParaRPr lang="en-US" dirty="0"/>
          </a:p>
        </p:txBody>
      </p:sp>
      <p:pic>
        <p:nvPicPr>
          <p:cNvPr id="13" name="Рисунок 4" descr="Изображение выглядит как зонт, игра, часы&#10;&#10;Автоматически созданное описание">
            <a:extLst>
              <a:ext uri="{FF2B5EF4-FFF2-40B4-BE49-F238E27FC236}">
                <a16:creationId xmlns:a16="http://schemas.microsoft.com/office/drawing/2014/main" id="{8EA76F2E-FF34-49C3-8AC4-8E1B81D43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3241205"/>
            <a:ext cx="7250737" cy="3356445"/>
          </a:xfrm>
          <a:prstGeom prst="rect">
            <a:avLst/>
          </a:prstGeom>
        </p:spPr>
      </p:pic>
    </p:spTree>
    <p:extLst>
      <p:ext uri="{BB962C8B-B14F-4D97-AF65-F5344CB8AC3E}">
        <p14:creationId xmlns:p14="http://schemas.microsoft.com/office/powerpoint/2010/main" val="3204129156"/>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Обычная">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Обычная">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3612</TotalTime>
  <Words>2204</Words>
  <Application>Microsoft Office PowerPoint</Application>
  <PresentationFormat>On-screen Show (4:3)</PresentationFormat>
  <Paragraphs>256</Paragraphs>
  <Slides>30</Slides>
  <Notes>30</Notes>
  <HiddenSlides>0</HiddenSlides>
  <MMClips>3</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2</vt:i4>
      </vt:variant>
      <vt:variant>
        <vt:lpstr>Slide Titles</vt:lpstr>
      </vt:variant>
      <vt:variant>
        <vt:i4>30</vt:i4>
      </vt:variant>
    </vt:vector>
  </HeadingPairs>
  <TitlesOfParts>
    <vt:vector size="41" baseType="lpstr">
      <vt:lpstr>Arial</vt:lpstr>
      <vt:lpstr>Calibri</vt:lpstr>
      <vt:lpstr>Times New Roman</vt:lpstr>
      <vt:lpstr>Tw Cen MT</vt:lpstr>
      <vt:lpstr>Wingdings</vt:lpstr>
      <vt:lpstr>Wingdings 2</vt:lpstr>
      <vt:lpstr>Wingdings 3</vt:lpstr>
      <vt:lpstr>Оформление по умолчанию</vt:lpstr>
      <vt:lpstr>Обычная</vt:lpstr>
      <vt:lpstr>Equation</vt:lpstr>
      <vt:lpstr>Формула</vt:lpstr>
      <vt:lpstr>Кафедра математической физики</vt:lpstr>
      <vt:lpstr>Основные научные направления</vt:lpstr>
      <vt:lpstr>Обратные задачи и их применения</vt:lpstr>
      <vt:lpstr>Обратная задача электрокардиографии</vt:lpstr>
      <vt:lpstr>Обратная задача электрокардиографии (продолжение)</vt:lpstr>
      <vt:lpstr>Диффузия в обработке изображений</vt:lpstr>
      <vt:lpstr>PowerPoint Presentation</vt:lpstr>
      <vt:lpstr>PowerPoint Presentation</vt:lpstr>
      <vt:lpstr>Математические модели электроразведки</vt:lpstr>
      <vt:lpstr>Моделирование волноведущих структур</vt:lpstr>
      <vt:lpstr>Адаптивное управление подавлением искажений в системах с обратной связью</vt:lpstr>
      <vt:lpstr>Функционально-дифференциальные уравнения (ФДУ) с  преобразованиями пространственных аргументов и запаздыванием</vt:lpstr>
      <vt:lpstr>Структурообразование в ФДУ диффузии с запаздыванием</vt:lpstr>
      <vt:lpstr>ФДУ диффузии с управляемой Фурье-фильтрацией</vt:lpstr>
      <vt:lpstr>Исследование дифракционной картины для целей экспресс диагностики заболеваний крови</vt:lpstr>
      <vt:lpstr>Определение доли жестких эритроцитов с помощью интегрального уравнения свертки Меллина</vt:lpstr>
      <vt:lpstr>PowerPoint Presentation</vt:lpstr>
      <vt:lpstr>Зрение как формирование изображения оптической системой глаза </vt:lpstr>
      <vt:lpstr>Математическая модель оптической системы формирования изображений 3-D полупрозрачных объектов</vt:lpstr>
      <vt:lpstr>Пример 3-D секционирования сосудов глазного дна</vt:lpstr>
      <vt:lpstr>Доплеровское исследование</vt:lpstr>
      <vt:lpstr>Методы повышения качества</vt:lpstr>
      <vt:lpstr>Методы повышения качества</vt:lpstr>
      <vt:lpstr>Построение модельной серии</vt:lpstr>
      <vt:lpstr>Построение модельной серии</vt:lpstr>
      <vt:lpstr>Повышение резкости с помощью деформации пиксельной сетки</vt:lpstr>
      <vt:lpstr>PowerPoint Presentation</vt:lpstr>
      <vt:lpstr>Данные и вычисления</vt:lpstr>
      <vt:lpstr>Современные технологии программирования</vt:lpstr>
      <vt:lpstr>Учебный план</vt:lpstr>
    </vt:vector>
  </TitlesOfParts>
  <Company>CMC MSU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Sergey B. Berezin</dc:creator>
  <cp:lastModifiedBy>Сергей Березин</cp:lastModifiedBy>
  <cp:revision>148</cp:revision>
  <dcterms:created xsi:type="dcterms:W3CDTF">2005-02-18T16:34:28Z</dcterms:created>
  <dcterms:modified xsi:type="dcterms:W3CDTF">2020-04-08T07:16:23Z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b-sebere@microsoft.com</vt:lpwstr>
  </property>
  <property fmtid="{D5CDD505-2E9C-101B-9397-08002B2CF9AE}" pid="5" name="MSIP_Label_f42aa342-8706-4288-bd11-ebb85995028c_SetDate">
    <vt:lpwstr>2018-03-26T12:45:42.5976971Z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